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0" r:id="rId5"/>
    <p:sldId id="262" r:id="rId6"/>
    <p:sldId id="263" r:id="rId7"/>
    <p:sldId id="26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5" r:id="rId33"/>
    <p:sldId id="296" r:id="rId34"/>
    <p:sldId id="297" r:id="rId35"/>
    <p:sldId id="298" r:id="rId36"/>
    <p:sldId id="299" r:id="rId37"/>
    <p:sldId id="300" r:id="rId38"/>
    <p:sldId id="301" r:id="rId39"/>
    <p:sldId id="3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7"/>
    <p:restoredTop sz="94694"/>
  </p:normalViewPr>
  <p:slideViewPr>
    <p:cSldViewPr snapToGrid="0" snapToObjects="1">
      <p:cViewPr varScale="1">
        <p:scale>
          <a:sx n="121" d="100"/>
          <a:sy n="121" d="100"/>
        </p:scale>
        <p:origin x="7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DB43F-1523-F01C-F5DA-EF6376B03D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38089D-394C-D22C-9C6D-A9694BE0A0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8680E-40A3-987A-F67F-BDD14C515754}"/>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2010FB27-8E7E-E4FB-046A-B45AFAC24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F8256-262C-72D9-F1B7-BC1444CAEDA6}"/>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2364835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AC53-C8D9-CBF0-0907-AEA4C57FB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1F5AB-9D7E-1B09-94A7-D15BAD12FC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80C0B-5EFC-4F96-035C-20EAD0A789C8}"/>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A70C3B13-CEB1-85F2-C2AC-48FECE35E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0E1B4-D50E-30AF-62B7-FD181649D3EA}"/>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121667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EBA19-2F0F-B541-309B-A174143BB9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02C75-64BA-BFC2-F8DF-CDF4E3FC58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F5CD3-E3F0-C0A8-97CD-434FB7C6501C}"/>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A95D694A-A27D-4E5D-CC9C-57C875D69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0C136-A26B-2366-95A4-F92890F22E7B}"/>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5451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285E4-CE55-C4C5-8847-8B970A01B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6E03B-597A-1A87-8B94-93C8B2B2E9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1FBB6-94B1-B71E-2402-77EBEACDDFA3}"/>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DAEB961E-273F-CB02-CF64-1345C6464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B5504-0C0D-F9AF-F4B7-8E5CB3E95AC3}"/>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172348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A7AF-BFDD-8A5E-5321-B97753256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342C5-E9C4-6CD2-3C79-151F255533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E179F0-50C4-149F-A508-8A2FBA679174}"/>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818B3F7C-0446-6F16-2D6B-55E9FD185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88C56-3BD8-0731-DB5E-0B3888C0908C}"/>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246556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22C1-6055-CCD3-6583-E829DC08B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5F4F9-EA84-81E4-C5BC-C47555A6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5AD44-3268-8532-CD5E-99B04DF1E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96270-4910-385A-A644-A46DBF8E0491}"/>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6" name="Footer Placeholder 5">
            <a:extLst>
              <a:ext uri="{FF2B5EF4-FFF2-40B4-BE49-F238E27FC236}">
                <a16:creationId xmlns:a16="http://schemas.microsoft.com/office/drawing/2014/main" id="{34757B3C-4A32-7F1C-887A-38EA61D12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172CC-245B-43B7-C431-D60EE2A109D3}"/>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305248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BCC6-EC3B-1DF5-DACE-7E3BA9ABCB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D1BA8F-6773-4BEE-C518-556F0C444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E60A4-3392-5E37-72B1-30E2ED9F20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2507F-68DE-63E4-8887-C4A6A236D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E61AE4-6ADE-9C10-E1E6-15FDDC4CCC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27A16-A395-BBB9-F8A8-12A32E410A3E}"/>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8" name="Footer Placeholder 7">
            <a:extLst>
              <a:ext uri="{FF2B5EF4-FFF2-40B4-BE49-F238E27FC236}">
                <a16:creationId xmlns:a16="http://schemas.microsoft.com/office/drawing/2014/main" id="{13AE1D33-F4FA-A09A-2EBA-7387FF8E2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CE7A-658B-D619-40C6-628854F163CB}"/>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199116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A037-7DB9-5276-6444-0FA5627D94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8D85A-DF9F-6C4A-31EB-1081CB1EE6BE}"/>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4" name="Footer Placeholder 3">
            <a:extLst>
              <a:ext uri="{FF2B5EF4-FFF2-40B4-BE49-F238E27FC236}">
                <a16:creationId xmlns:a16="http://schemas.microsoft.com/office/drawing/2014/main" id="{65F86193-6299-A585-7C7D-AE34AC1933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7B168E-F23D-F4BE-B5A9-FF399C95FAD8}"/>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368163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D5E4CF-84EF-4D98-0E06-9C9ACD2A320E}"/>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3" name="Footer Placeholder 2">
            <a:extLst>
              <a:ext uri="{FF2B5EF4-FFF2-40B4-BE49-F238E27FC236}">
                <a16:creationId xmlns:a16="http://schemas.microsoft.com/office/drawing/2014/main" id="{A8239530-F88C-9C66-F1EF-F28005220D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58FC7-62F3-DE21-1E61-93B1FDF2A92D}"/>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350775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8C08-DEB5-A15E-0C8E-11537FAEB8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F31D12-500E-D4E9-B76E-454672E43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C3FABE-0836-070F-F9B1-AC55EDAE3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B1021-52E1-8FC4-87D1-CE7538A1916B}"/>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6" name="Footer Placeholder 5">
            <a:extLst>
              <a:ext uri="{FF2B5EF4-FFF2-40B4-BE49-F238E27FC236}">
                <a16:creationId xmlns:a16="http://schemas.microsoft.com/office/drawing/2014/main" id="{DC2D5E5F-86C9-A6EC-EFE3-FF67E4F7B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6FC86-75BF-998F-EFC0-0D22459B3016}"/>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312343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12CC-BE9D-BC75-3A65-C8F12D65D0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D17CE8-2856-3B77-D5CA-3A61CA5B94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99CBE-FF36-EE40-2C6C-8DC382C8A0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21B96-2170-4E70-F48E-8EA7EEBE471B}"/>
              </a:ext>
            </a:extLst>
          </p:cNvPr>
          <p:cNvSpPr>
            <a:spLocks noGrp="1"/>
          </p:cNvSpPr>
          <p:nvPr>
            <p:ph type="dt" sz="half" idx="10"/>
          </p:nvPr>
        </p:nvSpPr>
        <p:spPr/>
        <p:txBody>
          <a:bodyPr/>
          <a:lstStyle/>
          <a:p>
            <a:fld id="{AEE80FAA-E935-E24B-8FC5-86BA73626C91}" type="datetimeFigureOut">
              <a:rPr lang="en-US" smtClean="0"/>
              <a:t>4/23/22</a:t>
            </a:fld>
            <a:endParaRPr lang="en-US"/>
          </a:p>
        </p:txBody>
      </p:sp>
      <p:sp>
        <p:nvSpPr>
          <p:cNvPr id="6" name="Footer Placeholder 5">
            <a:extLst>
              <a:ext uri="{FF2B5EF4-FFF2-40B4-BE49-F238E27FC236}">
                <a16:creationId xmlns:a16="http://schemas.microsoft.com/office/drawing/2014/main" id="{F3CB891C-FF0F-AB69-D428-CA6C4C4F9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BBC50-7700-436E-8EEB-CADA27493E7D}"/>
              </a:ext>
            </a:extLst>
          </p:cNvPr>
          <p:cNvSpPr>
            <a:spLocks noGrp="1"/>
          </p:cNvSpPr>
          <p:nvPr>
            <p:ph type="sldNum" sz="quarter" idx="12"/>
          </p:nvPr>
        </p:nvSpPr>
        <p:spPr/>
        <p:txBody>
          <a:bodyPr/>
          <a:lstStyle/>
          <a:p>
            <a:fld id="{08110B5F-52AC-E344-A07F-F2D2C37D2C26}" type="slidenum">
              <a:rPr lang="en-US" smtClean="0"/>
              <a:t>‹#›</a:t>
            </a:fld>
            <a:endParaRPr lang="en-US"/>
          </a:p>
        </p:txBody>
      </p:sp>
    </p:spTree>
    <p:extLst>
      <p:ext uri="{BB962C8B-B14F-4D97-AF65-F5344CB8AC3E}">
        <p14:creationId xmlns:p14="http://schemas.microsoft.com/office/powerpoint/2010/main" val="239511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EF082-6F25-21CC-FA8B-03EED857E8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1F72C7-ACFA-967E-ADC1-B7D266415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CC912-42EF-DAB3-7746-3A013A943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80FAA-E935-E24B-8FC5-86BA73626C91}" type="datetimeFigureOut">
              <a:rPr lang="en-US" smtClean="0"/>
              <a:t>4/23/22</a:t>
            </a:fld>
            <a:endParaRPr lang="en-US"/>
          </a:p>
        </p:txBody>
      </p:sp>
      <p:sp>
        <p:nvSpPr>
          <p:cNvPr id="5" name="Footer Placeholder 4">
            <a:extLst>
              <a:ext uri="{FF2B5EF4-FFF2-40B4-BE49-F238E27FC236}">
                <a16:creationId xmlns:a16="http://schemas.microsoft.com/office/drawing/2014/main" id="{4559439B-E67C-299C-266B-52A7835F74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843B45-E9CC-0D82-C8D1-D172FDABA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10B5F-52AC-E344-A07F-F2D2C37D2C26}" type="slidenum">
              <a:rPr lang="en-US" smtClean="0"/>
              <a:t>‹#›</a:t>
            </a:fld>
            <a:endParaRPr lang="en-US"/>
          </a:p>
        </p:txBody>
      </p:sp>
    </p:spTree>
    <p:extLst>
      <p:ext uri="{BB962C8B-B14F-4D97-AF65-F5344CB8AC3E}">
        <p14:creationId xmlns:p14="http://schemas.microsoft.com/office/powerpoint/2010/main" val="188398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es God care about what I wear?">
            <a:extLst>
              <a:ext uri="{FF2B5EF4-FFF2-40B4-BE49-F238E27FC236}">
                <a16:creationId xmlns:a16="http://schemas.microsoft.com/office/drawing/2014/main" id="{65E7E3BA-B75C-31BB-84F1-8B293DFA17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9C976D-8BBE-E271-AC1E-19B80AC06362}"/>
              </a:ext>
            </a:extLst>
          </p:cNvPr>
          <p:cNvSpPr>
            <a:spLocks noGrp="1"/>
          </p:cNvSpPr>
          <p:nvPr>
            <p:ph type="ctrTitle"/>
          </p:nvPr>
        </p:nvSpPr>
        <p:spPr>
          <a:xfrm>
            <a:off x="384048" y="3769768"/>
            <a:ext cx="8856059" cy="1868216"/>
          </a:xfrm>
        </p:spPr>
        <p:txBody>
          <a:bodyPr>
            <a:normAutofit fontScale="90000"/>
          </a:bodyPr>
          <a:lstStyle/>
          <a:p>
            <a:pPr algn="l"/>
            <a:r>
              <a:rPr lang="en-US" sz="6600" dirty="0">
                <a:solidFill>
                  <a:srgbClr val="FFFFFF"/>
                </a:solidFill>
              </a:rPr>
              <a:t>The Messages of Modesty</a:t>
            </a:r>
          </a:p>
        </p:txBody>
      </p:sp>
    </p:spTree>
    <p:extLst>
      <p:ext uri="{BB962C8B-B14F-4D97-AF65-F5344CB8AC3E}">
        <p14:creationId xmlns:p14="http://schemas.microsoft.com/office/powerpoint/2010/main" val="132683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873946" cy="3513727"/>
          </a:xfrm>
        </p:spPr>
        <p:txBody>
          <a:bodyPr>
            <a:normAutofit/>
          </a:bodyPr>
          <a:lstStyle/>
          <a:p>
            <a:r>
              <a:rPr lang="en-US" sz="3400" dirty="0">
                <a:solidFill>
                  <a:srgbClr val="FFFFFF"/>
                </a:solidFill>
                <a:latin typeface="+mj-lt"/>
              </a:rPr>
              <a:t>Ways one can be immodest:</a:t>
            </a:r>
          </a:p>
          <a:p>
            <a:pPr lvl="1"/>
            <a:r>
              <a:rPr lang="en-US" sz="3000" dirty="0">
                <a:solidFill>
                  <a:srgbClr val="FFFFFF"/>
                </a:solidFill>
                <a:latin typeface="+mj-lt"/>
              </a:rPr>
              <a:t>Too short (revealing the thighs)</a:t>
            </a:r>
          </a:p>
          <a:p>
            <a:pPr lvl="1"/>
            <a:r>
              <a:rPr lang="en-US" sz="3000" dirty="0">
                <a:solidFill>
                  <a:srgbClr val="FFFFFF"/>
                </a:solidFill>
                <a:latin typeface="+mj-lt"/>
              </a:rPr>
              <a:t>Too low off the shoulders (revealing shoulders, chest, and back)</a:t>
            </a:r>
          </a:p>
          <a:p>
            <a:pPr lvl="1"/>
            <a:r>
              <a:rPr lang="en-US" sz="3000" dirty="0">
                <a:solidFill>
                  <a:srgbClr val="FFFFFF"/>
                </a:solidFill>
                <a:latin typeface="+mj-lt"/>
              </a:rPr>
              <a:t>Too tight, leggings</a:t>
            </a:r>
          </a:p>
          <a:p>
            <a:pPr lvl="1"/>
            <a:r>
              <a:rPr lang="en-US" sz="3000" dirty="0">
                <a:solidFill>
                  <a:srgbClr val="FFFFFF"/>
                </a:solidFill>
                <a:latin typeface="+mj-lt"/>
              </a:rPr>
              <a:t>Short dresses, miniskirts</a:t>
            </a:r>
          </a:p>
          <a:p>
            <a:pPr lvl="1"/>
            <a:r>
              <a:rPr lang="en-US" sz="3000" dirty="0">
                <a:solidFill>
                  <a:srgbClr val="FFFFFF"/>
                </a:solidFill>
                <a:latin typeface="+mj-lt"/>
              </a:rPr>
              <a:t>Split dresses, backless dresses, low-cut tops, dresses revealing cleavage and breasts</a:t>
            </a:r>
          </a:p>
        </p:txBody>
      </p:sp>
    </p:spTree>
    <p:extLst>
      <p:ext uri="{BB962C8B-B14F-4D97-AF65-F5344CB8AC3E}">
        <p14:creationId xmlns:p14="http://schemas.microsoft.com/office/powerpoint/2010/main" val="21375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6017740" cy="3513727"/>
          </a:xfrm>
        </p:spPr>
        <p:txBody>
          <a:bodyPr>
            <a:normAutofit lnSpcReduction="10000"/>
          </a:bodyPr>
          <a:lstStyle/>
          <a:p>
            <a:r>
              <a:rPr lang="en-US" sz="3400" dirty="0">
                <a:solidFill>
                  <a:srgbClr val="FFFFFF"/>
                </a:solidFill>
                <a:latin typeface="+mj-lt"/>
              </a:rPr>
              <a:t>Swimsuits revealing large portions of the body (mixed swimming, public pool)</a:t>
            </a:r>
          </a:p>
          <a:p>
            <a:r>
              <a:rPr lang="en-US" sz="3400" dirty="0">
                <a:solidFill>
                  <a:srgbClr val="FFFFFF"/>
                </a:solidFill>
                <a:latin typeface="+mj-lt"/>
              </a:rPr>
              <a:t>Shorts revealing the thigh</a:t>
            </a:r>
          </a:p>
          <a:p>
            <a:r>
              <a:rPr lang="en-US" sz="3400" dirty="0">
                <a:solidFill>
                  <a:srgbClr val="FFFFFF"/>
                </a:solidFill>
                <a:latin typeface="+mj-lt"/>
              </a:rPr>
              <a:t>Men in public without their shirt on/wearing short-shorts</a:t>
            </a:r>
          </a:p>
          <a:p>
            <a:r>
              <a:rPr lang="en-US" sz="3400" dirty="0">
                <a:solidFill>
                  <a:srgbClr val="FFFFFF"/>
                </a:solidFill>
                <a:latin typeface="+mj-lt"/>
              </a:rPr>
              <a:t>Wearing tight clothing</a:t>
            </a:r>
          </a:p>
        </p:txBody>
      </p:sp>
      <p:pic>
        <p:nvPicPr>
          <p:cNvPr id="21506" name="Picture 2" descr="When Praying Is Hard - The DiscipleMaker">
            <a:extLst>
              <a:ext uri="{FF2B5EF4-FFF2-40B4-BE49-F238E27FC236}">
                <a16:creationId xmlns:a16="http://schemas.microsoft.com/office/drawing/2014/main" id="{765ABDAD-35AA-98EE-1A82-830AA168D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924" y="3090711"/>
            <a:ext cx="4757352" cy="3631364"/>
          </a:xfrm>
          <a:prstGeom prst="rect">
            <a:avLst/>
          </a:prstGeom>
          <a:noFill/>
          <a:effectLst>
            <a:softEdge rad="581037"/>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687350" cy="3513727"/>
          </a:xfrm>
        </p:spPr>
        <p:txBody>
          <a:bodyPr>
            <a:normAutofit fontScale="92500" lnSpcReduction="20000"/>
          </a:bodyPr>
          <a:lstStyle/>
          <a:p>
            <a:pPr marL="0" indent="0" algn="ctr">
              <a:buNone/>
            </a:pPr>
            <a:r>
              <a:rPr lang="en-US" sz="4400" dirty="0">
                <a:solidFill>
                  <a:srgbClr val="FFFFFF"/>
                </a:solidFill>
                <a:latin typeface="+mj-lt"/>
              </a:rPr>
              <a:t>Non-Applicable Cultural Issue?</a:t>
            </a:r>
          </a:p>
          <a:p>
            <a:r>
              <a:rPr lang="en-US" sz="3000" dirty="0">
                <a:solidFill>
                  <a:srgbClr val="FFFFFF"/>
                </a:solidFill>
                <a:latin typeface="+mj-lt"/>
              </a:rPr>
              <a:t>Paul’s teaching was very counter-cultural in Ephesus and the First Century</a:t>
            </a:r>
          </a:p>
          <a:p>
            <a:r>
              <a:rPr lang="en-US" sz="3000" dirty="0">
                <a:solidFill>
                  <a:srgbClr val="FFFFFF"/>
                </a:solidFill>
                <a:latin typeface="+mj-lt"/>
              </a:rPr>
              <a:t>Scriptural principles are transcultural</a:t>
            </a:r>
          </a:p>
          <a:p>
            <a:r>
              <a:rPr lang="en-US" sz="3000" dirty="0">
                <a:solidFill>
                  <a:srgbClr val="FFFFFF"/>
                </a:solidFill>
                <a:latin typeface="+mj-lt"/>
              </a:rPr>
              <a:t>Some are offering the same arguments advocates of same-sex relationships and female preachers/elders in the local church are making</a:t>
            </a:r>
          </a:p>
          <a:p>
            <a:r>
              <a:rPr lang="en-US" sz="3000" dirty="0">
                <a:solidFill>
                  <a:srgbClr val="FFFFFF"/>
                </a:solidFill>
                <a:latin typeface="+mj-lt"/>
              </a:rPr>
              <a:t>Other cultures do dress immodestly, but also are involved in sexual immorality, polygamy, and idolatry</a:t>
            </a:r>
          </a:p>
        </p:txBody>
      </p:sp>
    </p:spTree>
    <p:extLst>
      <p:ext uri="{BB962C8B-B14F-4D97-AF65-F5344CB8AC3E}">
        <p14:creationId xmlns:p14="http://schemas.microsoft.com/office/powerpoint/2010/main" val="216000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687350" cy="3513727"/>
          </a:xfrm>
        </p:spPr>
        <p:txBody>
          <a:bodyPr>
            <a:normAutofit fontScale="85000" lnSpcReduction="20000"/>
          </a:bodyPr>
          <a:lstStyle/>
          <a:p>
            <a:pPr marL="0" indent="0" algn="ctr">
              <a:buNone/>
            </a:pPr>
            <a:r>
              <a:rPr lang="en-US" sz="5600" dirty="0">
                <a:solidFill>
                  <a:srgbClr val="FFFFFF"/>
                </a:solidFill>
                <a:latin typeface="+mj-lt"/>
              </a:rPr>
              <a:t>What is our Standard?</a:t>
            </a:r>
          </a:p>
          <a:p>
            <a:r>
              <a:rPr lang="en-US" sz="4400" dirty="0">
                <a:solidFill>
                  <a:srgbClr val="FFFFFF"/>
                </a:solidFill>
                <a:latin typeface="+mj-lt"/>
              </a:rPr>
              <a:t>The totality and harmony of God’s teaching in direct statements, approved examples, and demanded conclusions (2 Tim. 3:16-17)</a:t>
            </a:r>
          </a:p>
          <a:p>
            <a:r>
              <a:rPr lang="en-US" sz="4400" dirty="0">
                <a:solidFill>
                  <a:srgbClr val="FFFFFF"/>
                </a:solidFill>
                <a:latin typeface="+mj-lt"/>
              </a:rPr>
              <a:t>“No one else feels this way” (Jer. 10:23; Pro. 14:12; Isa. 55:8-9) </a:t>
            </a:r>
          </a:p>
          <a:p>
            <a:r>
              <a:rPr lang="en-US" sz="4400" dirty="0">
                <a:solidFill>
                  <a:srgbClr val="FFFFFF"/>
                </a:solidFill>
                <a:latin typeface="+mj-lt"/>
              </a:rPr>
              <a:t>Is there any line one should not cross with clothing?</a:t>
            </a:r>
          </a:p>
        </p:txBody>
      </p:sp>
    </p:spTree>
    <p:extLst>
      <p:ext uri="{BB962C8B-B14F-4D97-AF65-F5344CB8AC3E}">
        <p14:creationId xmlns:p14="http://schemas.microsoft.com/office/powerpoint/2010/main" val="267908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687350" cy="3513727"/>
          </a:xfrm>
        </p:spPr>
        <p:txBody>
          <a:bodyPr>
            <a:normAutofit fontScale="92500" lnSpcReduction="10000"/>
          </a:bodyPr>
          <a:lstStyle/>
          <a:p>
            <a:pPr marL="0" indent="0" algn="ctr">
              <a:buNone/>
            </a:pPr>
            <a:r>
              <a:rPr lang="en-US" sz="5400" dirty="0">
                <a:solidFill>
                  <a:srgbClr val="FFFFFF"/>
                </a:solidFill>
                <a:latin typeface="+mj-lt"/>
              </a:rPr>
              <a:t>The Event is Not the Determination”</a:t>
            </a:r>
          </a:p>
          <a:p>
            <a:pPr marL="0" indent="0" algn="ctr">
              <a:buNone/>
            </a:pPr>
            <a:r>
              <a:rPr lang="en-US" sz="4400" dirty="0">
                <a:solidFill>
                  <a:srgbClr val="FFFFFF"/>
                </a:solidFill>
                <a:latin typeface="+mj-lt"/>
              </a:rPr>
              <a:t>Wedding dresses</a:t>
            </a:r>
          </a:p>
          <a:p>
            <a:pPr marL="0" indent="0" algn="ctr">
              <a:buNone/>
            </a:pPr>
            <a:r>
              <a:rPr lang="en-US" sz="4400" dirty="0">
                <a:solidFill>
                  <a:srgbClr val="FFFFFF"/>
                </a:solidFill>
                <a:latin typeface="+mj-lt"/>
              </a:rPr>
              <a:t>Athletic activities</a:t>
            </a:r>
          </a:p>
          <a:p>
            <a:pPr marL="0" indent="0" algn="ctr">
              <a:buNone/>
            </a:pPr>
            <a:r>
              <a:rPr lang="en-US" sz="4400" dirty="0">
                <a:solidFill>
                  <a:srgbClr val="FFFFFF"/>
                </a:solidFill>
                <a:latin typeface="+mj-lt"/>
              </a:rPr>
              <a:t>Vacation, swimming, recreation</a:t>
            </a:r>
          </a:p>
          <a:p>
            <a:pPr marL="0" indent="0" algn="ctr">
              <a:buNone/>
            </a:pPr>
            <a:r>
              <a:rPr lang="en-US" sz="4400" dirty="0">
                <a:solidFill>
                  <a:srgbClr val="FFFFFF"/>
                </a:solidFill>
                <a:latin typeface="+mj-lt"/>
              </a:rPr>
              <a:t>School /formal functions</a:t>
            </a:r>
          </a:p>
        </p:txBody>
      </p:sp>
    </p:spTree>
    <p:extLst>
      <p:ext uri="{BB962C8B-B14F-4D97-AF65-F5344CB8AC3E}">
        <p14:creationId xmlns:p14="http://schemas.microsoft.com/office/powerpoint/2010/main" val="41651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i="1" dirty="0">
                <a:solidFill>
                  <a:srgbClr val="FFFFFF"/>
                </a:solidFill>
              </a:rPr>
              <a:t>Biblical Modesty is Relevant to Men and Women</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539748" y="3279688"/>
            <a:ext cx="6639528" cy="3513727"/>
          </a:xfrm>
        </p:spPr>
        <p:txBody>
          <a:bodyPr>
            <a:normAutofit fontScale="92500" lnSpcReduction="10000"/>
          </a:bodyPr>
          <a:lstStyle/>
          <a:p>
            <a:r>
              <a:rPr lang="en-US" sz="4400" dirty="0">
                <a:solidFill>
                  <a:srgbClr val="FFFFFF"/>
                </a:solidFill>
                <a:latin typeface="+mj-lt"/>
              </a:rPr>
              <a:t>Men are responsible for sinful lusts regardless of the situation (Job 31:1)</a:t>
            </a:r>
          </a:p>
          <a:p>
            <a:r>
              <a:rPr lang="en-US" sz="4400" dirty="0">
                <a:solidFill>
                  <a:srgbClr val="FFFFFF"/>
                </a:solidFill>
                <a:latin typeface="+mj-lt"/>
              </a:rPr>
              <a:t>Men are responsible for their own dress as well as women: “likewise” (1 Tim. 2:8-9)</a:t>
            </a:r>
          </a:p>
        </p:txBody>
      </p:sp>
      <p:pic>
        <p:nvPicPr>
          <p:cNvPr id="29698" name="Picture 2" descr="man-with-bible - Hope Point Church - Spartanburg, SC">
            <a:extLst>
              <a:ext uri="{FF2B5EF4-FFF2-40B4-BE49-F238E27FC236}">
                <a16:creationId xmlns:a16="http://schemas.microsoft.com/office/drawing/2014/main" id="{8F012EBA-E8CB-0921-01EC-78BE6E1C2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908" y="3429000"/>
            <a:ext cx="4028133" cy="3016871"/>
          </a:xfrm>
          <a:prstGeom prst="rect">
            <a:avLst/>
          </a:prstGeom>
          <a:noFill/>
          <a:effectLst>
            <a:softEdge rad="266017"/>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4900" i="1" dirty="0">
                <a:solidFill>
                  <a:srgbClr val="FFFFFF"/>
                </a:solidFill>
              </a:rPr>
              <a:t>Biblical Teaching Applies to Men and Women</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53484" y="3077185"/>
            <a:ext cx="11050890" cy="3611797"/>
          </a:xfrm>
        </p:spPr>
        <p:txBody>
          <a:bodyPr>
            <a:noAutofit/>
          </a:bodyPr>
          <a:lstStyle/>
          <a:p>
            <a:pPr marL="0" indent="0" algn="ctr">
              <a:buNone/>
            </a:pPr>
            <a:r>
              <a:rPr lang="en-US" sz="3000" dirty="0">
                <a:solidFill>
                  <a:schemeClr val="bg1"/>
                </a:solidFill>
                <a:latin typeface="+mj-lt"/>
                <a:cs typeface="Arial"/>
              </a:rPr>
              <a:t>“For the lips of an adulteress (Heb. forbidden woman) drip honey, and her speech is smoother than oil; but in the end she is bitter as gall, sharp as a two-edged sword. Her feet go down to death; her steps lead straight to the grave. She gives no thought to the way of life; her paths wander aimlessly, but she does not know it</a:t>
            </a:r>
            <a:r>
              <a:rPr lang="mr-IN" sz="3000" dirty="0">
                <a:solidFill>
                  <a:schemeClr val="bg1"/>
                </a:solidFill>
                <a:latin typeface="+mj-lt"/>
                <a:cs typeface="Arial"/>
              </a:rPr>
              <a:t>…</a:t>
            </a:r>
            <a:r>
              <a:rPr lang="en-US" sz="3000" dirty="0">
                <a:solidFill>
                  <a:schemeClr val="bg1"/>
                </a:solidFill>
                <a:latin typeface="+mj-lt"/>
                <a:cs typeface="Arial"/>
              </a:rPr>
              <a:t>Keep to a path far from her, do not go near the door of her house, lest you lose your honor to others and your dignity to the one who is cruel”</a:t>
            </a:r>
          </a:p>
          <a:p>
            <a:pPr marL="0" indent="0" algn="ctr">
              <a:buNone/>
            </a:pPr>
            <a:r>
              <a:rPr lang="en-US" dirty="0">
                <a:solidFill>
                  <a:schemeClr val="bg1"/>
                </a:solidFill>
                <a:latin typeface="+mj-lt"/>
                <a:cs typeface="Arial"/>
              </a:rPr>
              <a:t>(Proverbs 5:3-6, 8)</a:t>
            </a:r>
            <a:endParaRPr lang="en-US" dirty="0">
              <a:solidFill>
                <a:schemeClr val="bg1"/>
              </a:solidFill>
              <a:latin typeface="+mj-lt"/>
            </a:endParaRPr>
          </a:p>
        </p:txBody>
      </p:sp>
    </p:spTree>
    <p:extLst>
      <p:ext uri="{BB962C8B-B14F-4D97-AF65-F5344CB8AC3E}">
        <p14:creationId xmlns:p14="http://schemas.microsoft.com/office/powerpoint/2010/main" val="403287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4900" i="1" dirty="0">
                <a:solidFill>
                  <a:srgbClr val="FFFFFF"/>
                </a:solidFill>
              </a:rPr>
              <a:t>Biblical Teaching Applies to Men and Women</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539748" y="3181618"/>
            <a:ext cx="11050890" cy="3611797"/>
          </a:xfrm>
        </p:spPr>
        <p:txBody>
          <a:bodyPr>
            <a:noAutofit/>
          </a:bodyPr>
          <a:lstStyle/>
          <a:p>
            <a:pPr marL="0" lvl="3" indent="0" algn="ctr">
              <a:buNone/>
            </a:pPr>
            <a:r>
              <a:rPr lang="en-US" sz="4000" dirty="0">
                <a:solidFill>
                  <a:schemeClr val="bg1"/>
                </a:solidFill>
                <a:latin typeface="+mj-lt"/>
                <a:cs typeface="Arial"/>
              </a:rPr>
              <a:t>“Do not desire her beauty in your heart, nor let her capture you with her eyelids…an adulteress hunts for the precious life. Can a man take fire into his bosom and his clothes not be burned? Or can a man walk on hot coals and his feet not be scorched?”</a:t>
            </a:r>
            <a:endParaRPr lang="en-US" sz="3600" dirty="0">
              <a:solidFill>
                <a:schemeClr val="bg1"/>
              </a:solidFill>
              <a:latin typeface="+mj-lt"/>
              <a:cs typeface="Arial"/>
            </a:endParaRPr>
          </a:p>
          <a:p>
            <a:pPr marL="0" lvl="3" indent="0" algn="ctr">
              <a:buNone/>
            </a:pPr>
            <a:r>
              <a:rPr lang="en-US" sz="2800" dirty="0">
                <a:solidFill>
                  <a:schemeClr val="bg1"/>
                </a:solidFill>
                <a:latin typeface="+mj-lt"/>
                <a:cs typeface="Arial"/>
              </a:rPr>
              <a:t>(Pro. 6:25-28).</a:t>
            </a:r>
            <a:endParaRPr lang="en-US" sz="2400" dirty="0">
              <a:solidFill>
                <a:schemeClr val="bg1"/>
              </a:solidFill>
              <a:latin typeface="+mj-lt"/>
              <a:cs typeface="Arial"/>
            </a:endParaRPr>
          </a:p>
          <a:p>
            <a:pPr marL="0" indent="0" algn="ctr">
              <a:buNone/>
            </a:pPr>
            <a:endParaRPr lang="en-US" dirty="0">
              <a:solidFill>
                <a:schemeClr val="bg1"/>
              </a:solidFill>
              <a:highlight>
                <a:srgbClr val="800000"/>
              </a:highlight>
              <a:latin typeface="+mj-lt"/>
            </a:endParaRPr>
          </a:p>
        </p:txBody>
      </p:sp>
    </p:spTree>
    <p:extLst>
      <p:ext uri="{BB962C8B-B14F-4D97-AF65-F5344CB8AC3E}">
        <p14:creationId xmlns:p14="http://schemas.microsoft.com/office/powerpoint/2010/main" val="344683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a:extLst>
              <a:ext uri="{FF2B5EF4-FFF2-40B4-BE49-F238E27FC236}">
                <a16:creationId xmlns:a16="http://schemas.microsoft.com/office/drawing/2014/main" id="{028C87D5-F30E-5EBC-490C-3A26B375A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43" r="23289" b="2648"/>
          <a:stretch/>
        </p:blipFill>
        <p:spPr bwMode="auto">
          <a:xfrm>
            <a:off x="7438768" y="10"/>
            <a:ext cx="4753232" cy="6857990"/>
          </a:xfrm>
          <a:prstGeom prst="rect">
            <a:avLst/>
          </a:prstGeom>
          <a:noFill/>
          <a:effectLst>
            <a:softEdge rad="297605"/>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278224" y="1092455"/>
            <a:ext cx="6975192" cy="1369313"/>
          </a:xfrm>
        </p:spPr>
        <p:txBody>
          <a:bodyPr anchor="b">
            <a:noAutofit/>
          </a:bodyPr>
          <a:lstStyle/>
          <a:p>
            <a:r>
              <a:rPr lang="en-US" dirty="0"/>
              <a:t>Message: </a:t>
            </a:r>
            <a:br>
              <a:rPr lang="en-US" sz="3600" dirty="0"/>
            </a:br>
            <a:r>
              <a:rPr lang="en-US" sz="3200" i="1" dirty="0"/>
              <a:t>Biblical Teaching Applies to Men &amp; Women</a:t>
            </a:r>
            <a:endParaRPr lang="en-US" sz="3600" i="1" dirty="0"/>
          </a:p>
        </p:txBody>
      </p:sp>
      <p:sp>
        <p:nvSpPr>
          <p:cNvPr id="79" name="Rectangle 7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371094" y="2718054"/>
            <a:ext cx="6882322" cy="3887374"/>
          </a:xfrm>
        </p:spPr>
        <p:txBody>
          <a:bodyPr anchor="t">
            <a:normAutofit fontScale="92500" lnSpcReduction="10000"/>
          </a:bodyPr>
          <a:lstStyle/>
          <a:p>
            <a:r>
              <a:rPr lang="en-US" sz="3200" dirty="0">
                <a:latin typeface="+mj-lt"/>
              </a:rPr>
              <a:t>The description of the “forbidden woman” in Proverbs 7 includes “the dress of a harlot” (7:10)</a:t>
            </a:r>
          </a:p>
          <a:p>
            <a:r>
              <a:rPr lang="en-US" sz="3200" dirty="0">
                <a:latin typeface="+mj-lt"/>
              </a:rPr>
              <a:t>Why would any husband want his wife to dress like a harlot for other men to see?</a:t>
            </a:r>
          </a:p>
          <a:p>
            <a:r>
              <a:rPr lang="en-US" sz="3200" dirty="0">
                <a:latin typeface="+mj-lt"/>
              </a:rPr>
              <a:t>Why would any father take pride in his daughter dressing in an ungodly manner?</a:t>
            </a:r>
          </a:p>
          <a:p>
            <a:r>
              <a:rPr lang="en-US" sz="3200" dirty="0">
                <a:latin typeface="+mj-lt"/>
              </a:rPr>
              <a:t>Why would we teach our sons to admire what is sinful?</a:t>
            </a:r>
          </a:p>
        </p:txBody>
      </p:sp>
    </p:spTree>
    <p:extLst>
      <p:ext uri="{BB962C8B-B14F-4D97-AF65-F5344CB8AC3E}">
        <p14:creationId xmlns:p14="http://schemas.microsoft.com/office/powerpoint/2010/main" val="280413625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Autofit/>
          </a:bodyPr>
          <a:lstStyle/>
          <a:p>
            <a:r>
              <a:rPr lang="en-US" sz="5400" dirty="0">
                <a:solidFill>
                  <a:srgbClr val="FFFFFF"/>
                </a:solidFill>
              </a:rPr>
              <a:t>Message: </a:t>
            </a:r>
            <a:br>
              <a:rPr lang="en-US" sz="5400" dirty="0">
                <a:solidFill>
                  <a:srgbClr val="FFFFFF"/>
                </a:solidFill>
              </a:rPr>
            </a:br>
            <a:r>
              <a:rPr lang="en-US" i="1" dirty="0">
                <a:solidFill>
                  <a:srgbClr val="FFFFFF"/>
                </a:solidFill>
              </a:rPr>
              <a:t>Biblical Teaching Applies to Men and Women</a:t>
            </a:r>
            <a:br>
              <a:rPr lang="en-US" i="1" dirty="0">
                <a:solidFill>
                  <a:srgbClr val="FFFFFF"/>
                </a:solidFill>
              </a:rPr>
            </a:br>
            <a:r>
              <a:rPr lang="en-US" sz="3200" i="1" dirty="0">
                <a:solidFill>
                  <a:srgbClr val="FFFFFF"/>
                </a:solidFill>
              </a:rPr>
              <a:t>Matthew 5:28; cf. Gen. 39:9, 13; 2 Tim. 2:22; Heb. 13:4</a:t>
            </a:r>
            <a:endParaRPr lang="en-US" sz="54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687350" cy="3513727"/>
          </a:xfrm>
        </p:spPr>
        <p:txBody>
          <a:bodyPr>
            <a:normAutofit lnSpcReduction="10000"/>
          </a:bodyPr>
          <a:lstStyle/>
          <a:p>
            <a:r>
              <a:rPr lang="en-US" sz="3200" dirty="0">
                <a:solidFill>
                  <a:srgbClr val="FFFFFF"/>
                </a:solidFill>
                <a:latin typeface="+mj-lt"/>
              </a:rPr>
              <a:t>Are there men who will lust no matter what a woman wears? Yes</a:t>
            </a:r>
          </a:p>
          <a:p>
            <a:r>
              <a:rPr lang="en-US" sz="3200" dirty="0">
                <a:solidFill>
                  <a:srgbClr val="FFFFFF"/>
                </a:solidFill>
                <a:latin typeface="+mj-lt"/>
              </a:rPr>
              <a:t>Are there men who are striving to keep their minds pure? Yes </a:t>
            </a:r>
          </a:p>
          <a:p>
            <a:r>
              <a:rPr lang="en-US" sz="3200" dirty="0">
                <a:solidFill>
                  <a:srgbClr val="FFFFFF"/>
                </a:solidFill>
                <a:latin typeface="+mj-lt"/>
              </a:rPr>
              <a:t>Does your immodest dress have the potential to incite wrong thoughts in other striving to be godly? Yes</a:t>
            </a:r>
          </a:p>
          <a:p>
            <a:r>
              <a:rPr lang="en-US" sz="3200" dirty="0">
                <a:solidFill>
                  <a:srgbClr val="FFFFFF"/>
                </a:solidFill>
                <a:latin typeface="+mj-lt"/>
              </a:rPr>
              <a:t>Can our dress show a lack of brotherly love? Yes</a:t>
            </a:r>
          </a:p>
          <a:p>
            <a:r>
              <a:rPr lang="en-US" sz="3200" dirty="0">
                <a:solidFill>
                  <a:srgbClr val="FFFFFF"/>
                </a:solidFill>
                <a:latin typeface="+mj-lt"/>
              </a:rPr>
              <a:t>Should we have to fight this battle from Christians? No</a:t>
            </a:r>
          </a:p>
        </p:txBody>
      </p:sp>
    </p:spTree>
    <p:extLst>
      <p:ext uri="{BB962C8B-B14F-4D97-AF65-F5344CB8AC3E}">
        <p14:creationId xmlns:p14="http://schemas.microsoft.com/office/powerpoint/2010/main" val="44542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222 Bible Women Reading American Culture Stock Photos, Pictures &amp;  Royalty-Free Images - iStock">
            <a:extLst>
              <a:ext uri="{FF2B5EF4-FFF2-40B4-BE49-F238E27FC236}">
                <a16:creationId xmlns:a16="http://schemas.microsoft.com/office/drawing/2014/main" id="{0E9A0A99-5A1F-5B94-3730-A434BA3BD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1" r="8828" b="909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371094" y="1161288"/>
            <a:ext cx="5164732" cy="1124712"/>
          </a:xfrm>
        </p:spPr>
        <p:txBody>
          <a:bodyPr anchor="b">
            <a:normAutofit fontScale="90000"/>
          </a:bodyPr>
          <a:lstStyle/>
          <a:p>
            <a:pPr algn="ctr"/>
            <a:r>
              <a:rPr lang="en-US" sz="6000" dirty="0"/>
              <a:t>Crucial Question</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228990" y="2680954"/>
            <a:ext cx="5448939" cy="3782094"/>
          </a:xfrm>
        </p:spPr>
        <p:txBody>
          <a:bodyPr anchor="t">
            <a:normAutofit lnSpcReduction="10000"/>
          </a:bodyPr>
          <a:lstStyle/>
          <a:p>
            <a:pPr marL="0" indent="0" algn="ctr">
              <a:buNone/>
            </a:pPr>
            <a:r>
              <a:rPr lang="en-US" sz="4000" dirty="0"/>
              <a:t>“Is there an understandable biblical pattern of public modesty that applies to men and women regardless of culture or situation?”</a:t>
            </a:r>
          </a:p>
        </p:txBody>
      </p:sp>
    </p:spTree>
    <p:extLst>
      <p:ext uri="{BB962C8B-B14F-4D97-AF65-F5344CB8AC3E}">
        <p14:creationId xmlns:p14="http://schemas.microsoft.com/office/powerpoint/2010/main" val="32771849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Autofit/>
          </a:bodyPr>
          <a:lstStyle/>
          <a:p>
            <a:r>
              <a:rPr lang="en-US" sz="7200" dirty="0">
                <a:solidFill>
                  <a:srgbClr val="FFFFFF"/>
                </a:solidFill>
              </a:rPr>
              <a:t>Message: </a:t>
            </a:r>
            <a:br>
              <a:rPr lang="en-US" sz="5400" dirty="0">
                <a:solidFill>
                  <a:srgbClr val="FFFFFF"/>
                </a:solidFill>
              </a:rPr>
            </a:br>
            <a:r>
              <a:rPr lang="en-US" sz="5400" i="1" dirty="0">
                <a:solidFill>
                  <a:srgbClr val="FFFFFF"/>
                </a:solidFill>
              </a:rPr>
              <a:t>Modesty Honors Marriage</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5832389" cy="3513727"/>
          </a:xfrm>
        </p:spPr>
        <p:txBody>
          <a:bodyPr>
            <a:noAutofit/>
          </a:bodyPr>
          <a:lstStyle/>
          <a:p>
            <a:r>
              <a:rPr lang="en-US" sz="3800" dirty="0">
                <a:solidFill>
                  <a:srgbClr val="FFFFFF"/>
                </a:solidFill>
                <a:latin typeface="+mj-lt"/>
              </a:rPr>
              <a:t>Before sin – unashamed (Gen. 2:25)</a:t>
            </a:r>
          </a:p>
          <a:p>
            <a:r>
              <a:rPr lang="en-US" sz="3800" dirty="0">
                <a:solidFill>
                  <a:srgbClr val="FFFFFF"/>
                </a:solidFill>
                <a:latin typeface="+mj-lt"/>
              </a:rPr>
              <a:t>After sin – ashamed     (Gen. 3:7)</a:t>
            </a:r>
          </a:p>
          <a:p>
            <a:r>
              <a:rPr lang="en-US" sz="3800" dirty="0">
                <a:solidFill>
                  <a:srgbClr val="FFFFFF"/>
                </a:solidFill>
                <a:latin typeface="+mj-lt"/>
              </a:rPr>
              <a:t>Given modest clothing (Gen. 3:21)</a:t>
            </a:r>
          </a:p>
        </p:txBody>
      </p:sp>
      <p:pic>
        <p:nvPicPr>
          <p:cNvPr id="39946" name="Picture 10" descr="scripture selection holy bible book genesis Stock Footage Video (100%  Royalty-free) 1931143 | Shutterstock">
            <a:extLst>
              <a:ext uri="{FF2B5EF4-FFF2-40B4-BE49-F238E27FC236}">
                <a16:creationId xmlns:a16="http://schemas.microsoft.com/office/drawing/2014/main" id="{0499B6EE-4818-2AD1-186B-BF950FE92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310" y="3268859"/>
            <a:ext cx="4903235" cy="323849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Autofit/>
          </a:bodyPr>
          <a:lstStyle/>
          <a:p>
            <a:r>
              <a:rPr lang="en-US" sz="7200" dirty="0">
                <a:solidFill>
                  <a:srgbClr val="FFFFFF"/>
                </a:solidFill>
              </a:rPr>
              <a:t>Message: </a:t>
            </a:r>
            <a:br>
              <a:rPr lang="en-US" sz="5400" dirty="0">
                <a:solidFill>
                  <a:srgbClr val="FFFFFF"/>
                </a:solidFill>
              </a:rPr>
            </a:br>
            <a:r>
              <a:rPr lang="en-US" sz="5400" i="1" dirty="0">
                <a:solidFill>
                  <a:srgbClr val="FFFFFF"/>
                </a:solidFill>
              </a:rPr>
              <a:t>Modesty Honors Marriage</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687350" cy="3513727"/>
          </a:xfrm>
        </p:spPr>
        <p:txBody>
          <a:bodyPr>
            <a:noAutofit/>
          </a:bodyPr>
          <a:lstStyle/>
          <a:p>
            <a:pPr marL="0" lvl="3" indent="0" algn="ctr">
              <a:buNone/>
            </a:pPr>
            <a:r>
              <a:rPr lang="en-US" sz="2800" i="1" dirty="0">
                <a:solidFill>
                  <a:schemeClr val="bg1"/>
                </a:solidFill>
                <a:latin typeface="Arial"/>
                <a:cs typeface="Arial"/>
              </a:rPr>
              <a:t>“Drink water from your own cistern and fresh water from your own well. Should your springs be dispersed abroad, streams of water in the street? Let them be yours alone and not for strangers with you. Let your fountain be blessed and rejoice in the wife of your youth</a:t>
            </a:r>
            <a:r>
              <a:rPr lang="mr-IN" sz="2800" i="1" dirty="0">
                <a:solidFill>
                  <a:schemeClr val="bg1"/>
                </a:solidFill>
                <a:latin typeface="Arial"/>
                <a:cs typeface="Arial"/>
              </a:rPr>
              <a:t>…</a:t>
            </a:r>
            <a:r>
              <a:rPr lang="en-US" sz="2800" i="1" dirty="0">
                <a:solidFill>
                  <a:schemeClr val="bg1"/>
                </a:solidFill>
                <a:latin typeface="Arial"/>
                <a:cs typeface="Arial"/>
              </a:rPr>
              <a:t>Let her breasts satisfy you at all times; be exhilarated (intoxicated) always with her love. For why should you, my son, be exhilarated (intoxicated) with another man’s wife? Why embrace the bosom of a wayward woman?”</a:t>
            </a:r>
          </a:p>
          <a:p>
            <a:pPr marL="0" lvl="3" indent="0" algn="ctr">
              <a:buNone/>
            </a:pPr>
            <a:r>
              <a:rPr lang="en-US" i="1" dirty="0">
                <a:solidFill>
                  <a:schemeClr val="bg1"/>
                </a:solidFill>
                <a:latin typeface="Arial"/>
                <a:cs typeface="Arial"/>
              </a:rPr>
              <a:t>Proverbs 5:16-23</a:t>
            </a:r>
          </a:p>
          <a:p>
            <a:pPr algn="ctr"/>
            <a:endParaRPr lang="en-US" sz="3800" dirty="0">
              <a:solidFill>
                <a:schemeClr val="bg1"/>
              </a:solidFill>
              <a:latin typeface="+mj-lt"/>
            </a:endParaRPr>
          </a:p>
        </p:txBody>
      </p:sp>
    </p:spTree>
    <p:extLst>
      <p:ext uri="{BB962C8B-B14F-4D97-AF65-F5344CB8AC3E}">
        <p14:creationId xmlns:p14="http://schemas.microsoft.com/office/powerpoint/2010/main" val="24764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Autofit/>
          </a:bodyPr>
          <a:lstStyle/>
          <a:p>
            <a:r>
              <a:rPr lang="en-US" sz="7200" dirty="0">
                <a:solidFill>
                  <a:srgbClr val="FFFFFF"/>
                </a:solidFill>
              </a:rPr>
              <a:t>Message: </a:t>
            </a:r>
            <a:br>
              <a:rPr lang="en-US" sz="5400" dirty="0">
                <a:solidFill>
                  <a:srgbClr val="FFFFFF"/>
                </a:solidFill>
              </a:rPr>
            </a:br>
            <a:r>
              <a:rPr lang="en-US" sz="5400" i="1" dirty="0">
                <a:solidFill>
                  <a:srgbClr val="FFFFFF"/>
                </a:solidFill>
              </a:rPr>
              <a:t>Modesty Honors Marriage</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30" y="3126220"/>
            <a:ext cx="6900161" cy="3513727"/>
          </a:xfrm>
        </p:spPr>
        <p:txBody>
          <a:bodyPr>
            <a:noAutofit/>
          </a:bodyPr>
          <a:lstStyle/>
          <a:p>
            <a:pPr marL="457200" lvl="3" indent="-457200"/>
            <a:r>
              <a:rPr lang="en-US" sz="3200" dirty="0">
                <a:solidFill>
                  <a:schemeClr val="bg1"/>
                </a:solidFill>
                <a:latin typeface="+mj-lt"/>
                <a:cs typeface="Arial"/>
              </a:rPr>
              <a:t>Marriage is a Covenant Relationship (Mal. 2:14-16; Matt. 19:4-6)</a:t>
            </a:r>
            <a:endParaRPr lang="en-US" sz="2800" dirty="0">
              <a:solidFill>
                <a:schemeClr val="bg1"/>
              </a:solidFill>
              <a:latin typeface="+mj-lt"/>
              <a:cs typeface="Arial"/>
            </a:endParaRPr>
          </a:p>
          <a:p>
            <a:pPr marL="457200" lvl="3" indent="-457200">
              <a:buFont typeface="Arial"/>
              <a:buChar char="•"/>
            </a:pPr>
            <a:r>
              <a:rPr lang="en-US" sz="3200" dirty="0">
                <a:solidFill>
                  <a:schemeClr val="bg1"/>
                </a:solidFill>
                <a:latin typeface="+mj-lt"/>
                <a:cs typeface="Arial"/>
              </a:rPr>
              <a:t>“I am </a:t>
            </a:r>
            <a:r>
              <a:rPr lang="en-US" sz="3600" dirty="0">
                <a:solidFill>
                  <a:schemeClr val="bg1"/>
                </a:solidFill>
                <a:latin typeface="+mj-lt"/>
                <a:cs typeface="Arial"/>
              </a:rPr>
              <a:t>single</a:t>
            </a:r>
            <a:r>
              <a:rPr lang="en-US" sz="3200" dirty="0">
                <a:solidFill>
                  <a:schemeClr val="bg1"/>
                </a:solidFill>
                <a:latin typeface="+mj-lt"/>
                <a:cs typeface="Arial"/>
              </a:rPr>
              <a:t>” </a:t>
            </a:r>
            <a:r>
              <a:rPr lang="mr-IN" sz="3200" dirty="0">
                <a:solidFill>
                  <a:schemeClr val="bg1"/>
                </a:solidFill>
                <a:latin typeface="+mj-lt"/>
                <a:cs typeface="Arial"/>
              </a:rPr>
              <a:t>–</a:t>
            </a:r>
            <a:r>
              <a:rPr lang="en-US" sz="3200" dirty="0">
                <a:solidFill>
                  <a:schemeClr val="bg1"/>
                </a:solidFill>
                <a:latin typeface="+mj-lt"/>
                <a:cs typeface="Arial"/>
              </a:rPr>
              <a:t> why would you reveal aspects of your body to someone who is not your husband or wife?</a:t>
            </a:r>
          </a:p>
          <a:p>
            <a:pPr marL="457200" lvl="3" indent="-457200">
              <a:buFont typeface="Arial"/>
              <a:buChar char="•"/>
            </a:pPr>
            <a:r>
              <a:rPr lang="en-US" sz="3200" dirty="0">
                <a:solidFill>
                  <a:schemeClr val="bg1"/>
                </a:solidFill>
                <a:latin typeface="+mj-lt"/>
                <a:cs typeface="Arial"/>
              </a:rPr>
              <a:t>“I am married” </a:t>
            </a:r>
            <a:r>
              <a:rPr lang="mr-IN" sz="3200" dirty="0">
                <a:solidFill>
                  <a:schemeClr val="bg1"/>
                </a:solidFill>
                <a:latin typeface="+mj-lt"/>
                <a:cs typeface="Arial"/>
              </a:rPr>
              <a:t>–</a:t>
            </a:r>
            <a:r>
              <a:rPr lang="en-US" sz="3200" dirty="0">
                <a:solidFill>
                  <a:schemeClr val="bg1"/>
                </a:solidFill>
                <a:latin typeface="+mj-lt"/>
                <a:cs typeface="Arial"/>
              </a:rPr>
              <a:t> Honor the covenant relationship in which you are living!</a:t>
            </a:r>
          </a:p>
          <a:p>
            <a:endParaRPr lang="en-US" sz="4000" dirty="0">
              <a:solidFill>
                <a:schemeClr val="bg1"/>
              </a:solidFill>
              <a:latin typeface="+mj-lt"/>
            </a:endParaRPr>
          </a:p>
        </p:txBody>
      </p:sp>
      <p:pic>
        <p:nvPicPr>
          <p:cNvPr id="8" name="Picture 7">
            <a:extLst>
              <a:ext uri="{FF2B5EF4-FFF2-40B4-BE49-F238E27FC236}">
                <a16:creationId xmlns:a16="http://schemas.microsoft.com/office/drawing/2014/main" id="{DB31DF8F-66FE-F9F3-8002-6D0DB3A5D288}"/>
              </a:ext>
            </a:extLst>
          </p:cNvPr>
          <p:cNvPicPr>
            <a:picLocks noChangeAspect="1"/>
          </p:cNvPicPr>
          <p:nvPr/>
        </p:nvPicPr>
        <p:blipFill>
          <a:blip r:embed="rId2"/>
          <a:stretch>
            <a:fillRect/>
          </a:stretch>
        </p:blipFill>
        <p:spPr>
          <a:xfrm>
            <a:off x="7320291" y="3283048"/>
            <a:ext cx="4359991" cy="3200070"/>
          </a:xfrm>
          <a:prstGeom prst="rect">
            <a:avLst/>
          </a:prstGeom>
          <a:ln>
            <a:noFill/>
          </a:ln>
          <a:effectLst>
            <a:softEdge rad="112500"/>
          </a:effectLst>
        </p:spPr>
      </p:pic>
    </p:spTree>
    <p:extLst>
      <p:ext uri="{BB962C8B-B14F-4D97-AF65-F5344CB8AC3E}">
        <p14:creationId xmlns:p14="http://schemas.microsoft.com/office/powerpoint/2010/main" val="26032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78015" y="918838"/>
            <a:ext cx="10506456" cy="1919141"/>
          </a:xfrm>
        </p:spPr>
        <p:txBody>
          <a:bodyPr anchor="b">
            <a:noAutofit/>
          </a:bodyPr>
          <a:lstStyle/>
          <a:p>
            <a:pPr algn="ctr"/>
            <a:r>
              <a:rPr lang="en-US" sz="9600" dirty="0">
                <a:solidFill>
                  <a:srgbClr val="FFFFFF"/>
                </a:solidFill>
              </a:rPr>
              <a:t>Messages of Modesty</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249787"/>
            <a:ext cx="11022227" cy="3513727"/>
          </a:xfrm>
        </p:spPr>
        <p:txBody>
          <a:bodyPr>
            <a:noAutofit/>
          </a:bodyPr>
          <a:lstStyle/>
          <a:p>
            <a:pPr>
              <a:buFont typeface="Wingdings" pitchFamily="2" charset="2"/>
              <a:buChar char="ü"/>
            </a:pPr>
            <a:r>
              <a:rPr lang="en-US" sz="4000" dirty="0">
                <a:solidFill>
                  <a:schemeClr val="bg1"/>
                </a:solidFill>
                <a:latin typeface="+mj-lt"/>
              </a:rPr>
              <a:t> “Grace changes us inside-out”</a:t>
            </a:r>
          </a:p>
          <a:p>
            <a:pPr>
              <a:buFont typeface="Wingdings" pitchFamily="2" charset="2"/>
              <a:buChar char="ü"/>
            </a:pPr>
            <a:r>
              <a:rPr lang="en-US" sz="4000" dirty="0">
                <a:solidFill>
                  <a:schemeClr val="bg1"/>
                </a:solidFill>
                <a:latin typeface="+mj-lt"/>
              </a:rPr>
              <a:t>“We can know what is modest”</a:t>
            </a:r>
          </a:p>
          <a:p>
            <a:pPr>
              <a:buFont typeface="Wingdings" pitchFamily="2" charset="2"/>
              <a:buChar char="ü"/>
            </a:pPr>
            <a:r>
              <a:rPr lang="en-US" sz="4000" dirty="0">
                <a:solidFill>
                  <a:schemeClr val="bg1"/>
                </a:solidFill>
                <a:latin typeface="+mj-lt"/>
              </a:rPr>
              <a:t>“Biblical Modesty is Relevant to Men and Women”</a:t>
            </a:r>
          </a:p>
          <a:p>
            <a:pPr>
              <a:buFont typeface="Wingdings" pitchFamily="2" charset="2"/>
              <a:buChar char="ü"/>
            </a:pPr>
            <a:r>
              <a:rPr lang="en-US" sz="4000" dirty="0">
                <a:solidFill>
                  <a:schemeClr val="bg1"/>
                </a:solidFill>
                <a:latin typeface="+mj-lt"/>
              </a:rPr>
              <a:t>“Modesty Honors the Beauty &amp; Power of Marriage”</a:t>
            </a:r>
          </a:p>
        </p:txBody>
      </p:sp>
    </p:spTree>
    <p:extLst>
      <p:ext uri="{BB962C8B-B14F-4D97-AF65-F5344CB8AC3E}">
        <p14:creationId xmlns:p14="http://schemas.microsoft.com/office/powerpoint/2010/main" val="25611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60594"/>
            <a:ext cx="10506456" cy="2710413"/>
          </a:xfrm>
        </p:spPr>
        <p:txBody>
          <a:bodyPr anchor="b">
            <a:noAutofit/>
          </a:bodyPr>
          <a:lstStyle/>
          <a:p>
            <a:pPr algn="ctr"/>
            <a:r>
              <a:rPr lang="en-US" sz="9600" i="1" dirty="0">
                <a:solidFill>
                  <a:srgbClr val="FFFFFF"/>
                </a:solidFill>
              </a:rPr>
              <a:t>Messages of Modesty </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057640"/>
            <a:ext cx="11022227" cy="3513727"/>
          </a:xfrm>
        </p:spPr>
        <p:txBody>
          <a:bodyPr>
            <a:noAutofit/>
          </a:bodyPr>
          <a:lstStyle/>
          <a:p>
            <a:pPr>
              <a:buFont typeface="Wingdings" pitchFamily="2" charset="2"/>
              <a:buChar char="ü"/>
            </a:pPr>
            <a:r>
              <a:rPr lang="en-US" sz="4000" dirty="0">
                <a:solidFill>
                  <a:schemeClr val="bg1"/>
                </a:solidFill>
                <a:latin typeface="+mj-lt"/>
              </a:rPr>
              <a:t> Modesty frees us from slavery to a hyper-sexualized culture</a:t>
            </a:r>
          </a:p>
          <a:p>
            <a:pPr>
              <a:buFont typeface="Wingdings" pitchFamily="2" charset="2"/>
              <a:buChar char="ü"/>
            </a:pPr>
            <a:r>
              <a:rPr lang="en-US" sz="4000" dirty="0">
                <a:solidFill>
                  <a:schemeClr val="bg1"/>
                </a:solidFill>
                <a:latin typeface="+mj-lt"/>
              </a:rPr>
              <a:t>Shows that parents can shepherd their children in holiness and grace</a:t>
            </a:r>
          </a:p>
          <a:p>
            <a:pPr>
              <a:buFont typeface="Wingdings" pitchFamily="2" charset="2"/>
              <a:buChar char="ü"/>
            </a:pPr>
            <a:r>
              <a:rPr lang="en-US" sz="4000" dirty="0">
                <a:solidFill>
                  <a:schemeClr val="bg1"/>
                </a:solidFill>
                <a:latin typeface="+mj-lt"/>
              </a:rPr>
              <a:t>Reveals the life-changing work of a faithful church</a:t>
            </a:r>
          </a:p>
          <a:p>
            <a:pPr>
              <a:buFont typeface="Wingdings" pitchFamily="2" charset="2"/>
              <a:buChar char="ü"/>
            </a:pPr>
            <a:r>
              <a:rPr lang="en-US" sz="4000" dirty="0">
                <a:solidFill>
                  <a:schemeClr val="bg1"/>
                </a:solidFill>
                <a:latin typeface="+mj-lt"/>
              </a:rPr>
              <a:t>Preaching about modesty expresses brotherly love</a:t>
            </a:r>
          </a:p>
          <a:p>
            <a:pPr>
              <a:buFont typeface="Wingdings" pitchFamily="2" charset="2"/>
              <a:buChar char="ü"/>
            </a:pPr>
            <a:endParaRPr lang="en-US" sz="4000" dirty="0">
              <a:solidFill>
                <a:schemeClr val="bg1"/>
              </a:solidFill>
              <a:latin typeface="+mj-lt"/>
            </a:endParaRPr>
          </a:p>
        </p:txBody>
      </p:sp>
    </p:spTree>
    <p:extLst>
      <p:ext uri="{BB962C8B-B14F-4D97-AF65-F5344CB8AC3E}">
        <p14:creationId xmlns:p14="http://schemas.microsoft.com/office/powerpoint/2010/main" val="4945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es God care about what I wear?">
            <a:extLst>
              <a:ext uri="{FF2B5EF4-FFF2-40B4-BE49-F238E27FC236}">
                <a16:creationId xmlns:a16="http://schemas.microsoft.com/office/drawing/2014/main" id="{65E7E3BA-B75C-31BB-84F1-8B293DFA17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ctrTitle"/>
          </p:nvPr>
        </p:nvSpPr>
        <p:spPr>
          <a:xfrm>
            <a:off x="384048" y="3769768"/>
            <a:ext cx="8856059" cy="1868216"/>
          </a:xfrm>
        </p:spPr>
        <p:txBody>
          <a:bodyPr>
            <a:normAutofit fontScale="90000"/>
          </a:bodyPr>
          <a:lstStyle/>
          <a:p>
            <a:pPr algn="l"/>
            <a:r>
              <a:rPr lang="en-US" sz="6600" dirty="0">
                <a:solidFill>
                  <a:srgbClr val="FFFFFF"/>
                </a:solidFill>
              </a:rPr>
              <a:t>The Messages of Modesty</a:t>
            </a:r>
          </a:p>
        </p:txBody>
      </p:sp>
    </p:spTree>
    <p:extLst>
      <p:ext uri="{BB962C8B-B14F-4D97-AF65-F5344CB8AC3E}">
        <p14:creationId xmlns:p14="http://schemas.microsoft.com/office/powerpoint/2010/main" val="1345270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222 Bible Women Reading American Culture Stock Photos, Pictures &amp;  Royalty-Free Images - iStock">
            <a:extLst>
              <a:ext uri="{FF2B5EF4-FFF2-40B4-BE49-F238E27FC236}">
                <a16:creationId xmlns:a16="http://schemas.microsoft.com/office/drawing/2014/main" id="{0E9A0A99-5A1F-5B94-3730-A434BA3BD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61" r="8828" b="909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371094" y="1161288"/>
            <a:ext cx="4873568" cy="1124712"/>
          </a:xfrm>
        </p:spPr>
        <p:txBody>
          <a:bodyPr anchor="b">
            <a:normAutofit fontScale="90000"/>
          </a:bodyPr>
          <a:lstStyle/>
          <a:p>
            <a:pPr algn="ctr"/>
            <a:r>
              <a:rPr lang="en-US" sz="6000" dirty="0"/>
              <a:t>Crucial Question</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371093" y="2718054"/>
            <a:ext cx="4873569" cy="3782094"/>
          </a:xfrm>
        </p:spPr>
        <p:txBody>
          <a:bodyPr anchor="t">
            <a:normAutofit/>
          </a:bodyPr>
          <a:lstStyle/>
          <a:p>
            <a:pPr marL="0" indent="0" algn="ctr">
              <a:buNone/>
            </a:pPr>
            <a:r>
              <a:rPr lang="en-US" sz="3600" dirty="0">
                <a:latin typeface="+mj-lt"/>
              </a:rPr>
              <a:t>“Is there an understandable biblical pattern of public modesty that applies to men and women regardless of culture or situation?”</a:t>
            </a:r>
          </a:p>
        </p:txBody>
      </p:sp>
    </p:spTree>
    <p:extLst>
      <p:ext uri="{BB962C8B-B14F-4D97-AF65-F5344CB8AC3E}">
        <p14:creationId xmlns:p14="http://schemas.microsoft.com/office/powerpoint/2010/main" val="137233333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3,237 Men Bible Study Stock Photos, Pictures &amp; Royalty-Free Images - iStock">
            <a:extLst>
              <a:ext uri="{FF2B5EF4-FFF2-40B4-BE49-F238E27FC236}">
                <a16:creationId xmlns:a16="http://schemas.microsoft.com/office/drawing/2014/main" id="{294AACDA-DAAA-0ED5-F882-AA1B294270D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5730"/>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a:bodyPr>
          <a:lstStyle/>
          <a:p>
            <a:r>
              <a:rPr lang="en-US" sz="8000" dirty="0">
                <a:solidFill>
                  <a:srgbClr val="FFFFFF"/>
                </a:solidFill>
              </a:rPr>
              <a:t>Biblical Definition</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841248" y="3337269"/>
            <a:ext cx="10509504" cy="2905686"/>
          </a:xfrm>
        </p:spPr>
        <p:txBody>
          <a:bodyPr>
            <a:normAutofit/>
          </a:bodyPr>
          <a:lstStyle/>
          <a:p>
            <a:pPr marL="0" indent="0" algn="ctr">
              <a:buNone/>
            </a:pPr>
            <a:r>
              <a:rPr lang="en-US" sz="4000" b="1" dirty="0">
                <a:solidFill>
                  <a:srgbClr val="FFFFFF"/>
                </a:solidFill>
                <a:latin typeface="+mj-lt"/>
              </a:rPr>
              <a:t>“Modesty is a respectable manner of adorning one’s body and carrying oneself, born out of a freedom from a worldly definition of beauty and worth, and motivated by a hatred of sin and a desire to draw attention to God”</a:t>
            </a:r>
          </a:p>
        </p:txBody>
      </p:sp>
    </p:spTree>
    <p:extLst>
      <p:ext uri="{BB962C8B-B14F-4D97-AF65-F5344CB8AC3E}">
        <p14:creationId xmlns:p14="http://schemas.microsoft.com/office/powerpoint/2010/main" val="2711253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78015" y="918838"/>
            <a:ext cx="10506456" cy="1919141"/>
          </a:xfrm>
        </p:spPr>
        <p:txBody>
          <a:bodyPr anchor="b">
            <a:noAutofit/>
          </a:bodyPr>
          <a:lstStyle/>
          <a:p>
            <a:pPr algn="ctr"/>
            <a:r>
              <a:rPr lang="en-US" sz="9600" dirty="0">
                <a:solidFill>
                  <a:srgbClr val="FFFFFF"/>
                </a:solidFill>
              </a:rPr>
              <a:t>Messages of Modesty</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249787"/>
            <a:ext cx="11022227" cy="3513727"/>
          </a:xfrm>
        </p:spPr>
        <p:txBody>
          <a:bodyPr>
            <a:noAutofit/>
          </a:bodyPr>
          <a:lstStyle/>
          <a:p>
            <a:pPr>
              <a:buFont typeface="Wingdings" pitchFamily="2" charset="2"/>
              <a:buChar char="ü"/>
            </a:pPr>
            <a:r>
              <a:rPr lang="en-US" sz="4000" dirty="0">
                <a:solidFill>
                  <a:schemeClr val="bg1"/>
                </a:solidFill>
                <a:latin typeface="+mj-lt"/>
              </a:rPr>
              <a:t> “Grace changes us inside-out”</a:t>
            </a:r>
          </a:p>
          <a:p>
            <a:pPr>
              <a:buFont typeface="Wingdings" pitchFamily="2" charset="2"/>
              <a:buChar char="ü"/>
            </a:pPr>
            <a:r>
              <a:rPr lang="en-US" sz="4000" dirty="0">
                <a:solidFill>
                  <a:schemeClr val="bg1"/>
                </a:solidFill>
                <a:latin typeface="+mj-lt"/>
              </a:rPr>
              <a:t>“We can know what is modest”</a:t>
            </a:r>
          </a:p>
          <a:p>
            <a:pPr>
              <a:buFont typeface="Wingdings" pitchFamily="2" charset="2"/>
              <a:buChar char="ü"/>
            </a:pPr>
            <a:r>
              <a:rPr lang="en-US" sz="4000" dirty="0">
                <a:solidFill>
                  <a:schemeClr val="bg1"/>
                </a:solidFill>
                <a:latin typeface="+mj-lt"/>
              </a:rPr>
              <a:t>“Biblical Modesty is Relevant to Men and Women”</a:t>
            </a:r>
          </a:p>
          <a:p>
            <a:pPr>
              <a:buFont typeface="Wingdings" pitchFamily="2" charset="2"/>
              <a:buChar char="ü"/>
            </a:pPr>
            <a:r>
              <a:rPr lang="en-US" sz="4000" dirty="0">
                <a:solidFill>
                  <a:schemeClr val="bg1"/>
                </a:solidFill>
                <a:latin typeface="+mj-lt"/>
              </a:rPr>
              <a:t>“Modesty Honors the Beauty &amp; Power of Marriage”</a:t>
            </a:r>
          </a:p>
        </p:txBody>
      </p:sp>
    </p:spTree>
    <p:extLst>
      <p:ext uri="{BB962C8B-B14F-4D97-AF65-F5344CB8AC3E}">
        <p14:creationId xmlns:p14="http://schemas.microsoft.com/office/powerpoint/2010/main" val="252832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520294"/>
            <a:ext cx="10897416" cy="1919141"/>
          </a:xfrm>
        </p:spPr>
        <p:txBody>
          <a:bodyPr anchor="b">
            <a:noAutofit/>
          </a:bodyPr>
          <a:lstStyle/>
          <a:p>
            <a:pPr algn="ctr"/>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Freedom From a Hyper-Sexualized Culture</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037087"/>
            <a:ext cx="11022227" cy="3513727"/>
          </a:xfrm>
        </p:spPr>
        <p:txBody>
          <a:bodyPr>
            <a:noAutofit/>
          </a:bodyPr>
          <a:lstStyle/>
          <a:p>
            <a:pPr marL="0" indent="0" algn="ctr">
              <a:buNone/>
            </a:pPr>
            <a:r>
              <a:rPr lang="en-US" sz="4000" dirty="0">
                <a:solidFill>
                  <a:schemeClr val="bg1"/>
                </a:solidFill>
                <a:latin typeface="+mj-lt"/>
              </a:rPr>
              <a:t>American Psychological Association</a:t>
            </a:r>
          </a:p>
          <a:p>
            <a:pPr marL="0" indent="0" algn="ctr">
              <a:buNone/>
            </a:pPr>
            <a:r>
              <a:rPr lang="en-US" sz="3600" dirty="0">
                <a:solidFill>
                  <a:schemeClr val="bg1"/>
                </a:solidFill>
                <a:latin typeface="+mj-lt"/>
              </a:rPr>
              <a:t>“In study after study, findings have indicated that women more often than men are portrayed in a sexual manner (e.g., dressed in revealing clothing, expressing bodily postures or facial expressions that imply sexual readiness) and are objectified (e.g., used as a decorative object, or as body parts rather than a whole person).”</a:t>
            </a:r>
          </a:p>
          <a:p>
            <a:pPr marL="0" indent="0">
              <a:buNone/>
            </a:pPr>
            <a:endParaRPr lang="en-US" sz="4000" dirty="0">
              <a:solidFill>
                <a:schemeClr val="bg1"/>
              </a:solidFill>
              <a:latin typeface="+mj-lt"/>
            </a:endParaRPr>
          </a:p>
        </p:txBody>
      </p:sp>
    </p:spTree>
    <p:extLst>
      <p:ext uri="{BB962C8B-B14F-4D97-AF65-F5344CB8AC3E}">
        <p14:creationId xmlns:p14="http://schemas.microsoft.com/office/powerpoint/2010/main" val="8017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3,237 Men Bible Study Stock Photos, Pictures &amp; Royalty-Free Images - iStock">
            <a:extLst>
              <a:ext uri="{FF2B5EF4-FFF2-40B4-BE49-F238E27FC236}">
                <a16:creationId xmlns:a16="http://schemas.microsoft.com/office/drawing/2014/main" id="{294AACDA-DAAA-0ED5-F882-AA1B294270D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b="15730"/>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a:bodyPr>
          <a:lstStyle/>
          <a:p>
            <a:r>
              <a:rPr lang="en-US" sz="8000" dirty="0">
                <a:solidFill>
                  <a:srgbClr val="FFFFFF"/>
                </a:solidFill>
              </a:rPr>
              <a:t>Biblical Definition</a:t>
            </a: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841248" y="3337269"/>
            <a:ext cx="10509504" cy="2905686"/>
          </a:xfrm>
        </p:spPr>
        <p:txBody>
          <a:bodyPr>
            <a:normAutofit/>
          </a:bodyPr>
          <a:lstStyle/>
          <a:p>
            <a:pPr marL="0" indent="0" algn="ctr">
              <a:buNone/>
            </a:pPr>
            <a:r>
              <a:rPr lang="en-US" sz="4000" b="1" dirty="0">
                <a:solidFill>
                  <a:srgbClr val="FFFFFF"/>
                </a:solidFill>
                <a:latin typeface="+mj-lt"/>
              </a:rPr>
              <a:t>“Modesty is a respectable manner of adorning one’s body and carrying oneself, born out of a freedom from a worldly definition of beauty and worth, and motivated by a hatred of sin and a desire to draw attention to God”</a:t>
            </a:r>
          </a:p>
        </p:txBody>
      </p:sp>
    </p:spTree>
    <p:extLst>
      <p:ext uri="{BB962C8B-B14F-4D97-AF65-F5344CB8AC3E}">
        <p14:creationId xmlns:p14="http://schemas.microsoft.com/office/powerpoint/2010/main" val="1074421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30" y="394129"/>
            <a:ext cx="10897416" cy="1919141"/>
          </a:xfrm>
        </p:spPr>
        <p:txBody>
          <a:bodyPr anchor="b">
            <a:noAutofit/>
          </a:bodyPr>
          <a:lstStyle/>
          <a:p>
            <a:pPr algn="ctr"/>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Freedom From a Hyper-Sexualized Culture</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30" y="3037087"/>
            <a:ext cx="7117492" cy="3513727"/>
          </a:xfrm>
        </p:spPr>
        <p:txBody>
          <a:bodyPr>
            <a:noAutofit/>
          </a:bodyPr>
          <a:lstStyle/>
          <a:p>
            <a:r>
              <a:rPr lang="en-US" dirty="0">
                <a:solidFill>
                  <a:schemeClr val="bg1"/>
                </a:solidFill>
                <a:latin typeface="+mj-lt"/>
              </a:rPr>
              <a:t>Research links sexualized objectification of young women with three of the most common mental health problems of girls and women: eating disorders, low self-esteem, and depression.</a:t>
            </a:r>
          </a:p>
          <a:p>
            <a:r>
              <a:rPr lang="en-US" dirty="0">
                <a:solidFill>
                  <a:schemeClr val="bg1"/>
                </a:solidFill>
                <a:latin typeface="+mj-lt"/>
              </a:rPr>
              <a:t>Sexual objectification of women has been found to damage their self-image, ability to have a mature personal relationship with a man, and general success in life</a:t>
            </a:r>
          </a:p>
        </p:txBody>
      </p:sp>
      <p:pic>
        <p:nvPicPr>
          <p:cNvPr id="8" name="Picture 7">
            <a:extLst>
              <a:ext uri="{FF2B5EF4-FFF2-40B4-BE49-F238E27FC236}">
                <a16:creationId xmlns:a16="http://schemas.microsoft.com/office/drawing/2014/main" id="{9258FD75-826D-3A69-1BB8-C0AFB68F481A}"/>
              </a:ext>
            </a:extLst>
          </p:cNvPr>
          <p:cNvPicPr>
            <a:picLocks noChangeAspect="1"/>
          </p:cNvPicPr>
          <p:nvPr/>
        </p:nvPicPr>
        <p:blipFill>
          <a:blip r:embed="rId2"/>
          <a:stretch>
            <a:fillRect/>
          </a:stretch>
        </p:blipFill>
        <p:spPr>
          <a:xfrm flipH="1">
            <a:off x="7784757" y="3319087"/>
            <a:ext cx="3631642" cy="3231727"/>
          </a:xfrm>
          <a:prstGeom prst="rect">
            <a:avLst/>
          </a:prstGeom>
          <a:ln>
            <a:noFill/>
          </a:ln>
          <a:effectLst>
            <a:softEdge rad="112500"/>
          </a:effectLst>
        </p:spPr>
      </p:pic>
    </p:spTree>
    <p:extLst>
      <p:ext uri="{BB962C8B-B14F-4D97-AF65-F5344CB8AC3E}">
        <p14:creationId xmlns:p14="http://schemas.microsoft.com/office/powerpoint/2010/main" val="9066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579914"/>
            <a:ext cx="10897416" cy="1919141"/>
          </a:xfrm>
        </p:spPr>
        <p:txBody>
          <a:bodyPr anchor="b">
            <a:noAutofit/>
          </a:bodyPr>
          <a:lstStyle/>
          <a:p>
            <a:pPr algn="ctr"/>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Parents Can Talk To Their Children About Grace and Holiness</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30" y="3037087"/>
            <a:ext cx="7772400" cy="3513727"/>
          </a:xfrm>
        </p:spPr>
        <p:txBody>
          <a:bodyPr>
            <a:noAutofit/>
          </a:bodyPr>
          <a:lstStyle/>
          <a:p>
            <a:r>
              <a:rPr lang="en-US" sz="3600" dirty="0">
                <a:solidFill>
                  <a:schemeClr val="bg1"/>
                </a:solidFill>
                <a:latin typeface="+mj-lt"/>
              </a:rPr>
              <a:t>Tune in, listen and talk openly</a:t>
            </a:r>
          </a:p>
          <a:p>
            <a:r>
              <a:rPr lang="en-US" sz="3600" dirty="0">
                <a:solidFill>
                  <a:schemeClr val="bg1"/>
                </a:solidFill>
                <a:latin typeface="+mj-lt"/>
              </a:rPr>
              <a:t>Don’t be afraid of questioning choices</a:t>
            </a:r>
          </a:p>
          <a:p>
            <a:r>
              <a:rPr lang="en-US" sz="3600" dirty="0">
                <a:solidFill>
                  <a:schemeClr val="bg1"/>
                </a:solidFill>
                <a:latin typeface="+mj-lt"/>
              </a:rPr>
              <a:t>Encourage and educate</a:t>
            </a:r>
          </a:p>
          <a:p>
            <a:r>
              <a:rPr lang="en-US" sz="3600" dirty="0">
                <a:solidFill>
                  <a:schemeClr val="bg1"/>
                </a:solidFill>
                <a:latin typeface="+mj-lt"/>
              </a:rPr>
              <a:t>Be consistent and model what              you are teaching</a:t>
            </a:r>
          </a:p>
          <a:p>
            <a:r>
              <a:rPr lang="en-US" sz="3600" dirty="0">
                <a:solidFill>
                  <a:schemeClr val="bg1"/>
                </a:solidFill>
                <a:latin typeface="+mj-lt"/>
              </a:rPr>
              <a:t>Begin early</a:t>
            </a:r>
          </a:p>
        </p:txBody>
      </p:sp>
      <p:pic>
        <p:nvPicPr>
          <p:cNvPr id="9" name="Picture 8">
            <a:extLst>
              <a:ext uri="{FF2B5EF4-FFF2-40B4-BE49-F238E27FC236}">
                <a16:creationId xmlns:a16="http://schemas.microsoft.com/office/drawing/2014/main" id="{DB822204-68CD-545E-24CE-7D6B271C27F4}"/>
              </a:ext>
            </a:extLst>
          </p:cNvPr>
          <p:cNvPicPr>
            <a:picLocks noChangeAspect="1"/>
          </p:cNvPicPr>
          <p:nvPr/>
        </p:nvPicPr>
        <p:blipFill>
          <a:blip r:embed="rId2"/>
          <a:stretch>
            <a:fillRect/>
          </a:stretch>
        </p:blipFill>
        <p:spPr>
          <a:xfrm>
            <a:off x="7994821" y="3165691"/>
            <a:ext cx="3904735" cy="3495439"/>
          </a:xfrm>
          <a:prstGeom prst="rect">
            <a:avLst/>
          </a:prstGeom>
          <a:ln>
            <a:noFill/>
          </a:ln>
          <a:effectLst>
            <a:softEdge rad="112500"/>
          </a:effectLst>
        </p:spPr>
      </p:pic>
    </p:spTree>
    <p:extLst>
      <p:ext uri="{BB962C8B-B14F-4D97-AF65-F5344CB8AC3E}">
        <p14:creationId xmlns:p14="http://schemas.microsoft.com/office/powerpoint/2010/main" val="28442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4294967295"/>
          </p:nvPr>
        </p:nvSpPr>
        <p:spPr>
          <a:xfrm>
            <a:off x="0" y="2457695"/>
            <a:ext cx="12192000" cy="2753731"/>
          </a:xfrm>
          <a:prstGeom prst="rect">
            <a:avLst/>
          </a:prstGeom>
          <a:solidFill>
            <a:schemeClr val="bg1"/>
          </a:solidFill>
          <a:scene3d>
            <a:camera prst="orthographicFront"/>
            <a:lightRig rig="threePt" dir="t"/>
          </a:scene3d>
          <a:sp3d>
            <a:bevelT/>
          </a:sp3d>
        </p:spPr>
        <p:txBody>
          <a:bodyPr>
            <a:noAutofit/>
          </a:bodyPr>
          <a:lstStyle/>
          <a:p>
            <a:pPr marL="0" lvl="2" indent="0" algn="ctr">
              <a:buNone/>
            </a:pPr>
            <a:endParaRPr lang="en-US" sz="3733" dirty="0"/>
          </a:p>
          <a:p>
            <a:pPr marL="0" lvl="2" indent="0" algn="ctr">
              <a:buNone/>
            </a:pPr>
            <a:r>
              <a:rPr lang="en-US" sz="2667" dirty="0">
                <a:latin typeface="Arial"/>
                <a:cs typeface="Arial"/>
              </a:rPr>
              <a:t>Isaiah 3:8-9 ESV: </a:t>
            </a:r>
            <a:r>
              <a:rPr lang="en-US" sz="2667" i="1" dirty="0">
                <a:latin typeface="Arial"/>
                <a:cs typeface="Arial"/>
              </a:rPr>
              <a:t>“For Jerusalem has stumbled and Judah has fallen, because their deeds are against the Lord defying his glorious presence [Hebrew: ‘the eyes of his glory’]. For the look on their faces bears witness against them; they proclaim their sin like Sodom; they do not hide it…”</a:t>
            </a:r>
            <a:endParaRPr lang="en-US" sz="2667" dirty="0">
              <a:latin typeface="Arial"/>
              <a:cs typeface="Arial"/>
            </a:endParaRPr>
          </a:p>
          <a:p>
            <a:pPr marL="0" indent="0" algn="ctr">
              <a:buNone/>
            </a:pPr>
            <a:endParaRPr lang="en-US" sz="7200" dirty="0">
              <a:latin typeface="Arial"/>
              <a:cs typeface="Arial"/>
            </a:endParaRPr>
          </a:p>
        </p:txBody>
      </p:sp>
      <p:pic>
        <p:nvPicPr>
          <p:cNvPr id="2" name="Picture 1"/>
          <p:cNvPicPr>
            <a:picLocks noChangeAspect="1"/>
          </p:cNvPicPr>
          <p:nvPr/>
        </p:nvPicPr>
        <p:blipFill>
          <a:blip r:embed="rId2"/>
          <a:stretch>
            <a:fillRect/>
          </a:stretch>
        </p:blipFill>
        <p:spPr>
          <a:xfrm>
            <a:off x="0" y="1"/>
            <a:ext cx="6161381" cy="2457695"/>
          </a:xfrm>
          <a:prstGeom prst="rect">
            <a:avLst/>
          </a:prstGeom>
        </p:spPr>
      </p:pic>
      <p:pic>
        <p:nvPicPr>
          <p:cNvPr id="5" name="Picture 4"/>
          <p:cNvPicPr>
            <a:picLocks noChangeAspect="1"/>
          </p:cNvPicPr>
          <p:nvPr/>
        </p:nvPicPr>
        <p:blipFill>
          <a:blip r:embed="rId3"/>
          <a:stretch>
            <a:fillRect/>
          </a:stretch>
        </p:blipFill>
        <p:spPr>
          <a:xfrm>
            <a:off x="6161381" y="1"/>
            <a:ext cx="6030619" cy="2457695"/>
          </a:xfrm>
          <a:prstGeom prst="rect">
            <a:avLst/>
          </a:prstGeom>
        </p:spPr>
      </p:pic>
      <p:pic>
        <p:nvPicPr>
          <p:cNvPr id="3" name="Picture 2"/>
          <p:cNvPicPr>
            <a:picLocks noChangeAspect="1"/>
          </p:cNvPicPr>
          <p:nvPr/>
        </p:nvPicPr>
        <p:blipFill>
          <a:blip r:embed="rId4"/>
          <a:stretch>
            <a:fillRect/>
          </a:stretch>
        </p:blipFill>
        <p:spPr>
          <a:xfrm>
            <a:off x="1" y="4965069"/>
            <a:ext cx="6099324" cy="1892932"/>
          </a:xfrm>
          <a:prstGeom prst="rect">
            <a:avLst/>
          </a:prstGeom>
        </p:spPr>
      </p:pic>
      <p:pic>
        <p:nvPicPr>
          <p:cNvPr id="4" name="Picture 3"/>
          <p:cNvPicPr>
            <a:picLocks noChangeAspect="1"/>
          </p:cNvPicPr>
          <p:nvPr/>
        </p:nvPicPr>
        <p:blipFill>
          <a:blip r:embed="rId5"/>
          <a:stretch>
            <a:fillRect/>
          </a:stretch>
        </p:blipFill>
        <p:spPr>
          <a:xfrm>
            <a:off x="6099325" y="4965069"/>
            <a:ext cx="6092676" cy="1892932"/>
          </a:xfrm>
          <a:prstGeom prst="rect">
            <a:avLst/>
          </a:prstGeom>
        </p:spPr>
      </p:pic>
    </p:spTree>
    <p:extLst>
      <p:ext uri="{BB962C8B-B14F-4D97-AF65-F5344CB8AC3E}">
        <p14:creationId xmlns:p14="http://schemas.microsoft.com/office/powerpoint/2010/main" val="302642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579914"/>
            <a:ext cx="10897416" cy="1919141"/>
          </a:xfrm>
        </p:spPr>
        <p:txBody>
          <a:bodyPr anchor="b">
            <a:noAutofit/>
          </a:bodyPr>
          <a:lstStyle/>
          <a:p>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Parents Can Talk To Their Children About Grace and Holiness</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037087"/>
            <a:ext cx="10897415" cy="3513727"/>
          </a:xfrm>
        </p:spPr>
        <p:txBody>
          <a:bodyPr>
            <a:noAutofit/>
          </a:bodyPr>
          <a:lstStyle/>
          <a:p>
            <a:pPr marL="0" indent="0">
              <a:buNone/>
            </a:pPr>
            <a:r>
              <a:rPr lang="en-US" sz="3600" b="1" dirty="0">
                <a:solidFill>
                  <a:schemeClr val="bg1"/>
                </a:solidFill>
                <a:latin typeface="+mj-lt"/>
              </a:rPr>
              <a:t>Keys for Parents:</a:t>
            </a:r>
          </a:p>
          <a:p>
            <a:r>
              <a:rPr lang="en-US" sz="3200" dirty="0">
                <a:solidFill>
                  <a:schemeClr val="bg1"/>
                </a:solidFill>
                <a:latin typeface="+mj-lt"/>
              </a:rPr>
              <a:t>Begin early – don’t allow immodesty until your son or daughter is sixteen and then expect immediate change</a:t>
            </a:r>
          </a:p>
          <a:p>
            <a:r>
              <a:rPr lang="en-US" sz="3200" dirty="0">
                <a:solidFill>
                  <a:schemeClr val="bg1"/>
                </a:solidFill>
                <a:latin typeface="+mj-lt"/>
              </a:rPr>
              <a:t>Take the lead – don’t expect someone else to do it</a:t>
            </a:r>
          </a:p>
          <a:p>
            <a:r>
              <a:rPr lang="en-US" sz="3200" dirty="0">
                <a:solidFill>
                  <a:schemeClr val="bg1"/>
                </a:solidFill>
                <a:latin typeface="+mj-lt"/>
              </a:rPr>
              <a:t>Teach by your words and example</a:t>
            </a:r>
          </a:p>
          <a:p>
            <a:r>
              <a:rPr lang="en-US" sz="3200" dirty="0">
                <a:solidFill>
                  <a:schemeClr val="bg1"/>
                </a:solidFill>
                <a:latin typeface="+mj-lt"/>
              </a:rPr>
              <a:t>Surround your family with a spiritual sound environment in a faithful church</a:t>
            </a:r>
          </a:p>
        </p:txBody>
      </p:sp>
    </p:spTree>
    <p:extLst>
      <p:ext uri="{BB962C8B-B14F-4D97-AF65-F5344CB8AC3E}">
        <p14:creationId xmlns:p14="http://schemas.microsoft.com/office/powerpoint/2010/main" val="30885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579914"/>
            <a:ext cx="10897416" cy="1919141"/>
          </a:xfrm>
        </p:spPr>
        <p:txBody>
          <a:bodyPr anchor="b">
            <a:noAutofit/>
          </a:bodyPr>
          <a:lstStyle/>
          <a:p>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Parents Can Talk To Their Children </a:t>
            </a:r>
            <a:br>
              <a:rPr lang="en-US" sz="4800" i="1" dirty="0">
                <a:solidFill>
                  <a:srgbClr val="FFFFFF"/>
                </a:solidFill>
              </a:rPr>
            </a:br>
            <a:r>
              <a:rPr lang="en-US" sz="4800" i="1" dirty="0">
                <a:solidFill>
                  <a:srgbClr val="FFFFFF"/>
                </a:solidFill>
              </a:rPr>
              <a:t>About Grace and Holiness</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037087"/>
            <a:ext cx="6030097" cy="3513727"/>
          </a:xfrm>
        </p:spPr>
        <p:txBody>
          <a:bodyPr>
            <a:noAutofit/>
          </a:bodyPr>
          <a:lstStyle/>
          <a:p>
            <a:r>
              <a:rPr lang="en-US" sz="4000" dirty="0">
                <a:solidFill>
                  <a:schemeClr val="bg1"/>
                </a:solidFill>
                <a:latin typeface="+mj-lt"/>
              </a:rPr>
              <a:t>Fathers – Be present, wise, courageous, loving, and discerning </a:t>
            </a:r>
          </a:p>
          <a:p>
            <a:r>
              <a:rPr lang="en-US" sz="4000" dirty="0">
                <a:solidFill>
                  <a:schemeClr val="bg1"/>
                </a:solidFill>
                <a:latin typeface="+mj-lt"/>
              </a:rPr>
              <a:t>Mothers – Teach, support and encourage godly leadership</a:t>
            </a:r>
          </a:p>
        </p:txBody>
      </p:sp>
      <p:pic>
        <p:nvPicPr>
          <p:cNvPr id="8" name="Picture 7">
            <a:extLst>
              <a:ext uri="{FF2B5EF4-FFF2-40B4-BE49-F238E27FC236}">
                <a16:creationId xmlns:a16="http://schemas.microsoft.com/office/drawing/2014/main" id="{F56F67B0-FE9B-0216-7833-E656CBEC44F9}"/>
              </a:ext>
            </a:extLst>
          </p:cNvPr>
          <p:cNvPicPr>
            <a:picLocks noChangeAspect="1"/>
          </p:cNvPicPr>
          <p:nvPr/>
        </p:nvPicPr>
        <p:blipFill>
          <a:blip r:embed="rId2"/>
          <a:stretch>
            <a:fillRect/>
          </a:stretch>
        </p:blipFill>
        <p:spPr>
          <a:xfrm>
            <a:off x="6870355" y="3037087"/>
            <a:ext cx="4559643" cy="3495439"/>
          </a:xfrm>
          <a:prstGeom prst="rect">
            <a:avLst/>
          </a:prstGeom>
          <a:ln>
            <a:noFill/>
          </a:ln>
          <a:effectLst>
            <a:softEdge rad="112500"/>
          </a:effectLst>
        </p:spPr>
      </p:pic>
    </p:spTree>
    <p:extLst>
      <p:ext uri="{BB962C8B-B14F-4D97-AF65-F5344CB8AC3E}">
        <p14:creationId xmlns:p14="http://schemas.microsoft.com/office/powerpoint/2010/main" val="29683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366497"/>
            <a:ext cx="10897416" cy="1919141"/>
          </a:xfrm>
        </p:spPr>
        <p:txBody>
          <a:bodyPr anchor="b">
            <a:noAutofit/>
          </a:bodyPr>
          <a:lstStyle/>
          <a:p>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Faithful Churches Teach on Modesty</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126220"/>
            <a:ext cx="7302844" cy="3513727"/>
          </a:xfrm>
        </p:spPr>
        <p:txBody>
          <a:bodyPr>
            <a:noAutofit/>
          </a:bodyPr>
          <a:lstStyle/>
          <a:p>
            <a:r>
              <a:rPr lang="en-US" sz="3600" dirty="0">
                <a:solidFill>
                  <a:schemeClr val="bg1"/>
                </a:solidFill>
                <a:latin typeface="+mj-lt"/>
              </a:rPr>
              <a:t>NT addresses sexual immorality of all kinds (Gal. 5:19, 21; Col. 3:5)</a:t>
            </a:r>
          </a:p>
          <a:p>
            <a:r>
              <a:rPr lang="en-US" sz="3600" dirty="0">
                <a:solidFill>
                  <a:schemeClr val="bg1"/>
                </a:solidFill>
                <a:latin typeface="+mj-lt"/>
              </a:rPr>
              <a:t>Edification instructs and equips (Eph. 4:11-16)</a:t>
            </a:r>
          </a:p>
          <a:p>
            <a:r>
              <a:rPr lang="en-US" sz="3600" dirty="0">
                <a:solidFill>
                  <a:schemeClr val="bg1"/>
                </a:solidFill>
                <a:latin typeface="+mj-lt"/>
              </a:rPr>
              <a:t>Works of shepherds (Acts 20:28; Heb. 13:17; 1 Pet. 5:1-4)</a:t>
            </a:r>
          </a:p>
        </p:txBody>
      </p:sp>
      <p:pic>
        <p:nvPicPr>
          <p:cNvPr id="9" name="Picture 8">
            <a:extLst>
              <a:ext uri="{FF2B5EF4-FFF2-40B4-BE49-F238E27FC236}">
                <a16:creationId xmlns:a16="http://schemas.microsoft.com/office/drawing/2014/main" id="{D3201D3E-3A15-FDD3-17D4-A8FB09DA1C50}"/>
              </a:ext>
            </a:extLst>
          </p:cNvPr>
          <p:cNvPicPr>
            <a:picLocks noChangeAspect="1"/>
          </p:cNvPicPr>
          <p:nvPr/>
        </p:nvPicPr>
        <p:blipFill>
          <a:blip r:embed="rId2"/>
          <a:stretch>
            <a:fillRect/>
          </a:stretch>
        </p:blipFill>
        <p:spPr>
          <a:xfrm flipH="1">
            <a:off x="7994814" y="2894764"/>
            <a:ext cx="3347436" cy="2162273"/>
          </a:xfrm>
          <a:prstGeom prst="rect">
            <a:avLst/>
          </a:prstGeom>
          <a:ln>
            <a:noFill/>
          </a:ln>
          <a:effectLst>
            <a:softEdge rad="112500"/>
          </a:effectLst>
        </p:spPr>
      </p:pic>
      <p:pic>
        <p:nvPicPr>
          <p:cNvPr id="10" name="Picture 9">
            <a:extLst>
              <a:ext uri="{FF2B5EF4-FFF2-40B4-BE49-F238E27FC236}">
                <a16:creationId xmlns:a16="http://schemas.microsoft.com/office/drawing/2014/main" id="{631241B0-5A1D-EFDD-E8CF-3C1AFB53F272}"/>
              </a:ext>
            </a:extLst>
          </p:cNvPr>
          <p:cNvPicPr>
            <a:picLocks noChangeAspect="1"/>
          </p:cNvPicPr>
          <p:nvPr/>
        </p:nvPicPr>
        <p:blipFill>
          <a:blip r:embed="rId3"/>
          <a:stretch>
            <a:fillRect/>
          </a:stretch>
        </p:blipFill>
        <p:spPr>
          <a:xfrm>
            <a:off x="7994815" y="4938165"/>
            <a:ext cx="3347435" cy="1919835"/>
          </a:xfrm>
          <a:prstGeom prst="rect">
            <a:avLst/>
          </a:prstGeom>
          <a:ln>
            <a:noFill/>
          </a:ln>
          <a:effectLst>
            <a:softEdge rad="112500"/>
          </a:effectLst>
        </p:spPr>
      </p:pic>
    </p:spTree>
    <p:extLst>
      <p:ext uri="{BB962C8B-B14F-4D97-AF65-F5344CB8AC3E}">
        <p14:creationId xmlns:p14="http://schemas.microsoft.com/office/powerpoint/2010/main" val="294921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366497"/>
            <a:ext cx="10897416" cy="1919141"/>
          </a:xfrm>
        </p:spPr>
        <p:txBody>
          <a:bodyPr anchor="b">
            <a:noAutofit/>
          </a:bodyPr>
          <a:lstStyle/>
          <a:p>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Faithful Churches Teach on Modesty</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300173"/>
            <a:ext cx="7302844" cy="3513727"/>
          </a:xfrm>
        </p:spPr>
        <p:txBody>
          <a:bodyPr>
            <a:noAutofit/>
          </a:bodyPr>
          <a:lstStyle/>
          <a:p>
            <a:r>
              <a:rPr lang="en-US" sz="4000" dirty="0">
                <a:solidFill>
                  <a:schemeClr val="bg1"/>
                </a:solidFill>
                <a:latin typeface="+mj-lt"/>
              </a:rPr>
              <a:t>Influence of deacons (1 Tim. 3:8, 9, 13)</a:t>
            </a:r>
          </a:p>
          <a:p>
            <a:r>
              <a:rPr lang="en-US" sz="4000" dirty="0">
                <a:solidFill>
                  <a:schemeClr val="bg1"/>
                </a:solidFill>
                <a:latin typeface="+mj-lt"/>
              </a:rPr>
              <a:t>Gospel preachers and bible class teachers (1 Tim. 4:6; 2 Tim. 4:2-5)</a:t>
            </a:r>
          </a:p>
          <a:p>
            <a:r>
              <a:rPr lang="en-US" sz="4000" dirty="0">
                <a:solidFill>
                  <a:schemeClr val="bg1"/>
                </a:solidFill>
                <a:latin typeface="+mj-lt"/>
              </a:rPr>
              <a:t>All devoted Christians (Tit. 2:1-8)</a:t>
            </a:r>
          </a:p>
        </p:txBody>
      </p:sp>
      <p:pic>
        <p:nvPicPr>
          <p:cNvPr id="9" name="Picture 8">
            <a:extLst>
              <a:ext uri="{FF2B5EF4-FFF2-40B4-BE49-F238E27FC236}">
                <a16:creationId xmlns:a16="http://schemas.microsoft.com/office/drawing/2014/main" id="{D3201D3E-3A15-FDD3-17D4-A8FB09DA1C50}"/>
              </a:ext>
            </a:extLst>
          </p:cNvPr>
          <p:cNvPicPr>
            <a:picLocks noChangeAspect="1"/>
          </p:cNvPicPr>
          <p:nvPr/>
        </p:nvPicPr>
        <p:blipFill>
          <a:blip r:embed="rId2"/>
          <a:stretch>
            <a:fillRect/>
          </a:stretch>
        </p:blipFill>
        <p:spPr>
          <a:xfrm flipH="1">
            <a:off x="7994814" y="2894764"/>
            <a:ext cx="3347436" cy="2162273"/>
          </a:xfrm>
          <a:prstGeom prst="rect">
            <a:avLst/>
          </a:prstGeom>
          <a:ln>
            <a:noFill/>
          </a:ln>
          <a:effectLst>
            <a:softEdge rad="112500"/>
          </a:effectLst>
        </p:spPr>
      </p:pic>
      <p:pic>
        <p:nvPicPr>
          <p:cNvPr id="10" name="Picture 9">
            <a:extLst>
              <a:ext uri="{FF2B5EF4-FFF2-40B4-BE49-F238E27FC236}">
                <a16:creationId xmlns:a16="http://schemas.microsoft.com/office/drawing/2014/main" id="{631241B0-5A1D-EFDD-E8CF-3C1AFB53F272}"/>
              </a:ext>
            </a:extLst>
          </p:cNvPr>
          <p:cNvPicPr>
            <a:picLocks noChangeAspect="1"/>
          </p:cNvPicPr>
          <p:nvPr/>
        </p:nvPicPr>
        <p:blipFill>
          <a:blip r:embed="rId3"/>
          <a:stretch>
            <a:fillRect/>
          </a:stretch>
        </p:blipFill>
        <p:spPr>
          <a:xfrm>
            <a:off x="7994815" y="4938165"/>
            <a:ext cx="3347435" cy="1919835"/>
          </a:xfrm>
          <a:prstGeom prst="rect">
            <a:avLst/>
          </a:prstGeom>
          <a:ln>
            <a:noFill/>
          </a:ln>
          <a:effectLst>
            <a:softEdge rad="112500"/>
          </a:effectLst>
        </p:spPr>
      </p:pic>
    </p:spTree>
    <p:extLst>
      <p:ext uri="{BB962C8B-B14F-4D97-AF65-F5344CB8AC3E}">
        <p14:creationId xmlns:p14="http://schemas.microsoft.com/office/powerpoint/2010/main" val="205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531340" y="598828"/>
            <a:ext cx="10897416" cy="1919141"/>
          </a:xfrm>
        </p:spPr>
        <p:txBody>
          <a:bodyPr anchor="b">
            <a:noAutofit/>
          </a:bodyPr>
          <a:lstStyle/>
          <a:p>
            <a:r>
              <a:rPr lang="en-US" sz="6600" dirty="0">
                <a:solidFill>
                  <a:srgbClr val="FFFFFF"/>
                </a:solidFill>
              </a:rPr>
              <a:t>Message: </a:t>
            </a:r>
            <a:r>
              <a:rPr lang="en-US" sz="6600" i="1" dirty="0">
                <a:solidFill>
                  <a:srgbClr val="FFFFFF"/>
                </a:solidFill>
              </a:rPr>
              <a:t> </a:t>
            </a:r>
            <a:br>
              <a:rPr lang="en-US" sz="5400" i="1" dirty="0">
                <a:solidFill>
                  <a:srgbClr val="FFFFFF"/>
                </a:solidFill>
              </a:rPr>
            </a:br>
            <a:r>
              <a:rPr lang="en-US" sz="4800" i="1" dirty="0">
                <a:solidFill>
                  <a:srgbClr val="FFFFFF"/>
                </a:solidFill>
              </a:rPr>
              <a:t>Faithful Churches Teach on Modesty -</a:t>
            </a:r>
            <a:br>
              <a:rPr lang="en-US" sz="4800" i="1" dirty="0">
                <a:solidFill>
                  <a:srgbClr val="FFFFFF"/>
                </a:solidFill>
              </a:rPr>
            </a:br>
            <a:r>
              <a:rPr lang="en-US" sz="4000" i="1" dirty="0">
                <a:solidFill>
                  <a:srgbClr val="FFFFFF"/>
                </a:solidFill>
              </a:rPr>
              <a:t>Consequences of Silent Pulpits</a:t>
            </a:r>
            <a:endParaRPr lang="en-US" sz="72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32485" y="3179505"/>
            <a:ext cx="8019538" cy="3513727"/>
          </a:xfrm>
        </p:spPr>
        <p:txBody>
          <a:bodyPr>
            <a:noAutofit/>
          </a:bodyPr>
          <a:lstStyle/>
          <a:p>
            <a:r>
              <a:rPr lang="en-US" dirty="0">
                <a:solidFill>
                  <a:schemeClr val="bg1"/>
                </a:solidFill>
                <a:latin typeface="+mj-lt"/>
              </a:rPr>
              <a:t>Disregard for God’s word (John 12:47-48)</a:t>
            </a:r>
          </a:p>
          <a:p>
            <a:r>
              <a:rPr lang="en-US" dirty="0">
                <a:solidFill>
                  <a:schemeClr val="bg1"/>
                </a:solidFill>
                <a:latin typeface="+mj-lt"/>
              </a:rPr>
              <a:t>Defiles and sears the conscience (1 Tim. 4:7)</a:t>
            </a:r>
          </a:p>
          <a:p>
            <a:r>
              <a:rPr lang="en-US" dirty="0">
                <a:solidFill>
                  <a:schemeClr val="bg1"/>
                </a:solidFill>
                <a:latin typeface="+mj-lt"/>
              </a:rPr>
              <a:t>Creates a compromising  environment concerning other controversial, but vital biblical issues (2 Tim. 4:2-4)</a:t>
            </a:r>
          </a:p>
          <a:p>
            <a:r>
              <a:rPr lang="en-US" dirty="0">
                <a:solidFill>
                  <a:schemeClr val="bg1"/>
                </a:solidFill>
                <a:latin typeface="+mj-lt"/>
              </a:rPr>
              <a:t>Loss of godly shame (Jer. 6:15; 8:12)</a:t>
            </a:r>
          </a:p>
          <a:p>
            <a:r>
              <a:rPr lang="en-US" dirty="0">
                <a:solidFill>
                  <a:schemeClr val="bg1"/>
                </a:solidFill>
                <a:latin typeface="+mj-lt"/>
              </a:rPr>
              <a:t>Leads to conformity to the world, rather than transformation in Christ (Rom. 12:2)</a:t>
            </a:r>
          </a:p>
        </p:txBody>
      </p:sp>
      <p:pic>
        <p:nvPicPr>
          <p:cNvPr id="11" name="Picture 10">
            <a:extLst>
              <a:ext uri="{FF2B5EF4-FFF2-40B4-BE49-F238E27FC236}">
                <a16:creationId xmlns:a16="http://schemas.microsoft.com/office/drawing/2014/main" id="{FE49B02C-060E-8AB4-0B93-BB2BD9505AB3}"/>
              </a:ext>
            </a:extLst>
          </p:cNvPr>
          <p:cNvPicPr>
            <a:picLocks noChangeAspect="1"/>
          </p:cNvPicPr>
          <p:nvPr/>
        </p:nvPicPr>
        <p:blipFill>
          <a:blip r:embed="rId2"/>
          <a:stretch>
            <a:fillRect/>
          </a:stretch>
        </p:blipFill>
        <p:spPr>
          <a:xfrm>
            <a:off x="8452023" y="3116797"/>
            <a:ext cx="3594190" cy="3610757"/>
          </a:xfrm>
          <a:prstGeom prst="rect">
            <a:avLst/>
          </a:prstGeom>
        </p:spPr>
      </p:pic>
    </p:spTree>
    <p:extLst>
      <p:ext uri="{BB962C8B-B14F-4D97-AF65-F5344CB8AC3E}">
        <p14:creationId xmlns:p14="http://schemas.microsoft.com/office/powerpoint/2010/main" val="24587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420129" y="383931"/>
            <a:ext cx="10897416" cy="1919141"/>
          </a:xfrm>
        </p:spPr>
        <p:txBody>
          <a:bodyPr anchor="b">
            <a:noAutofit/>
          </a:bodyPr>
          <a:lstStyle/>
          <a:p>
            <a:r>
              <a:rPr lang="en-US" sz="8000" dirty="0">
                <a:solidFill>
                  <a:srgbClr val="FFFFFF"/>
                </a:solidFill>
              </a:rPr>
              <a:t>Message: </a:t>
            </a:r>
            <a:r>
              <a:rPr lang="en-US" sz="8000" i="1" dirty="0">
                <a:solidFill>
                  <a:srgbClr val="FFFFFF"/>
                </a:solidFill>
              </a:rPr>
              <a:t> </a:t>
            </a:r>
            <a:br>
              <a:rPr lang="en-US" sz="6600" i="1" dirty="0">
                <a:solidFill>
                  <a:srgbClr val="FFFFFF"/>
                </a:solidFill>
              </a:rPr>
            </a:br>
            <a:r>
              <a:rPr lang="en-US" sz="6000" i="1" dirty="0">
                <a:solidFill>
                  <a:srgbClr val="FFFFFF"/>
                </a:solidFill>
              </a:rPr>
              <a:t>True Expression of Brotherly Love</a:t>
            </a:r>
            <a:endParaRPr lang="en-US" sz="88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420129" y="3126220"/>
            <a:ext cx="4188941" cy="3513727"/>
          </a:xfrm>
        </p:spPr>
        <p:txBody>
          <a:bodyPr>
            <a:noAutofit/>
          </a:bodyPr>
          <a:lstStyle/>
          <a:p>
            <a:r>
              <a:rPr lang="en-US" sz="3200" dirty="0">
                <a:solidFill>
                  <a:schemeClr val="bg1"/>
                </a:solidFill>
                <a:latin typeface="+mj-lt"/>
              </a:rPr>
              <a:t>We can teach the truth lovingly and firmly (Eph. 4:15; Jude 22-23)</a:t>
            </a:r>
          </a:p>
          <a:p>
            <a:r>
              <a:rPr lang="en-US" sz="3200" dirty="0">
                <a:solidFill>
                  <a:schemeClr val="bg1"/>
                </a:solidFill>
                <a:latin typeface="+mj-lt"/>
              </a:rPr>
              <a:t>Concern for the souls of every generation (Jud. 2:7-19; 1 Pet. 1:13-16)</a:t>
            </a:r>
          </a:p>
          <a:p>
            <a:pPr marL="0" indent="0">
              <a:buNone/>
            </a:pPr>
            <a:endParaRPr lang="en-US" sz="3200" dirty="0">
              <a:solidFill>
                <a:schemeClr val="bg1"/>
              </a:solidFill>
              <a:latin typeface="+mj-lt"/>
            </a:endParaRPr>
          </a:p>
        </p:txBody>
      </p:sp>
      <p:sp>
        <p:nvSpPr>
          <p:cNvPr id="9" name="Content Placeholder 2">
            <a:extLst>
              <a:ext uri="{FF2B5EF4-FFF2-40B4-BE49-F238E27FC236}">
                <a16:creationId xmlns:a16="http://schemas.microsoft.com/office/drawing/2014/main" id="{9CA6F977-218C-E0D9-2691-26667F80BF88}"/>
              </a:ext>
            </a:extLst>
          </p:cNvPr>
          <p:cNvSpPr txBox="1">
            <a:spLocks/>
          </p:cNvSpPr>
          <p:nvPr/>
        </p:nvSpPr>
        <p:spPr>
          <a:xfrm>
            <a:off x="5029200" y="3126220"/>
            <a:ext cx="7030996" cy="3513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latin typeface="+mj-lt"/>
              </a:rPr>
              <a:t>Modesty is a gift to others</a:t>
            </a:r>
          </a:p>
          <a:p>
            <a:r>
              <a:rPr lang="en-US" sz="3600" dirty="0">
                <a:solidFill>
                  <a:schemeClr val="bg1"/>
                </a:solidFill>
                <a:latin typeface="+mj-lt"/>
              </a:rPr>
              <a:t>Modesty is an act of brotherly love</a:t>
            </a:r>
          </a:p>
          <a:p>
            <a:r>
              <a:rPr lang="en-US" sz="3600" dirty="0">
                <a:solidFill>
                  <a:schemeClr val="bg1"/>
                </a:solidFill>
                <a:latin typeface="+mj-lt"/>
              </a:rPr>
              <a:t>Biblical solution to sensual temptation</a:t>
            </a:r>
          </a:p>
          <a:p>
            <a:r>
              <a:rPr lang="en-US" sz="3600" dirty="0">
                <a:solidFill>
                  <a:schemeClr val="bg1"/>
                </a:solidFill>
                <a:latin typeface="+mj-lt"/>
              </a:rPr>
              <a:t>Reveals God’s care for the whole person</a:t>
            </a:r>
          </a:p>
        </p:txBody>
      </p:sp>
    </p:spTree>
    <p:extLst>
      <p:ext uri="{BB962C8B-B14F-4D97-AF65-F5344CB8AC3E}">
        <p14:creationId xmlns:p14="http://schemas.microsoft.com/office/powerpoint/2010/main" val="10600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dissolve">
                                      <p:cBhvr>
                                        <p:cTn id="14" dur="500"/>
                                        <p:tgtEl>
                                          <p:spTgt spid="9">
                                            <p:txEl>
                                              <p:pRg st="0" end="0"/>
                                            </p:txEl>
                                          </p:spTgt>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dissolve">
                                      <p:cBhvr>
                                        <p:cTn id="18" dur="500"/>
                                        <p:tgtEl>
                                          <p:spTgt spid="9">
                                            <p:txEl>
                                              <p:pRg st="1" end="1"/>
                                            </p:txEl>
                                          </p:spTgt>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dissolve">
                                      <p:cBhvr>
                                        <p:cTn id="2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es God care about what I wear?">
            <a:extLst>
              <a:ext uri="{FF2B5EF4-FFF2-40B4-BE49-F238E27FC236}">
                <a16:creationId xmlns:a16="http://schemas.microsoft.com/office/drawing/2014/main" id="{65E7E3BA-B75C-31BB-84F1-8B293DFA17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ctrTitle"/>
          </p:nvPr>
        </p:nvSpPr>
        <p:spPr>
          <a:xfrm>
            <a:off x="384048" y="3769768"/>
            <a:ext cx="8856059" cy="1868216"/>
          </a:xfrm>
        </p:spPr>
        <p:txBody>
          <a:bodyPr>
            <a:normAutofit fontScale="90000"/>
          </a:bodyPr>
          <a:lstStyle/>
          <a:p>
            <a:pPr algn="l"/>
            <a:r>
              <a:rPr lang="en-US" sz="6600" dirty="0">
                <a:solidFill>
                  <a:srgbClr val="FFFFFF"/>
                </a:solidFill>
              </a:rPr>
              <a:t>The Messages of Modesty</a:t>
            </a:r>
          </a:p>
        </p:txBody>
      </p:sp>
    </p:spTree>
    <p:extLst>
      <p:ext uri="{BB962C8B-B14F-4D97-AF65-F5344CB8AC3E}">
        <p14:creationId xmlns:p14="http://schemas.microsoft.com/office/powerpoint/2010/main" val="38396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Grace Changes Us Inside-Out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841248" y="3208349"/>
            <a:ext cx="10509504" cy="3366082"/>
          </a:xfrm>
        </p:spPr>
        <p:txBody>
          <a:bodyPr>
            <a:normAutofit/>
          </a:bodyPr>
          <a:lstStyle/>
          <a:p>
            <a:r>
              <a:rPr lang="en-US" sz="3400" dirty="0">
                <a:solidFill>
                  <a:srgbClr val="FFFFFF"/>
                </a:solidFill>
                <a:latin typeface="+mj-lt"/>
              </a:rPr>
              <a:t>Living in the grace of God (Tit. 2:11-15)</a:t>
            </a:r>
          </a:p>
          <a:p>
            <a:r>
              <a:rPr lang="en-US" sz="3400" dirty="0">
                <a:solidFill>
                  <a:srgbClr val="FFFFFF"/>
                </a:solidFill>
                <a:latin typeface="+mj-lt"/>
              </a:rPr>
              <a:t>This issue is not merely about clothing – it is about presenting Christ to the world (Rom. 12:1-2).</a:t>
            </a:r>
          </a:p>
          <a:p>
            <a:r>
              <a:rPr lang="en-US" sz="3400" dirty="0">
                <a:solidFill>
                  <a:srgbClr val="FFFFFF"/>
                </a:solidFill>
                <a:latin typeface="+mj-lt"/>
              </a:rPr>
              <a:t>Our bodies are the temple of the Holy Spirit and should be the embodiment of God’s message to the lost (1 Cor. 6:19-20).</a:t>
            </a:r>
          </a:p>
        </p:txBody>
      </p:sp>
    </p:spTree>
    <p:extLst>
      <p:ext uri="{BB962C8B-B14F-4D97-AF65-F5344CB8AC3E}">
        <p14:creationId xmlns:p14="http://schemas.microsoft.com/office/powerpoint/2010/main" val="10327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Grace Changes Us Inside-Out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873946" cy="3513727"/>
          </a:xfrm>
        </p:spPr>
        <p:txBody>
          <a:bodyPr>
            <a:normAutofit/>
          </a:bodyPr>
          <a:lstStyle/>
          <a:p>
            <a:r>
              <a:rPr lang="en-US" sz="3400" dirty="0">
                <a:solidFill>
                  <a:srgbClr val="FFFFFF"/>
                </a:solidFill>
                <a:latin typeface="+mj-lt"/>
              </a:rPr>
              <a:t>Modesty is rooted in Christ-like character (1 Tim. 2:9-10)</a:t>
            </a:r>
          </a:p>
          <a:p>
            <a:r>
              <a:rPr lang="en-US" sz="3400" dirty="0">
                <a:solidFill>
                  <a:srgbClr val="FFFFFF"/>
                </a:solidFill>
                <a:latin typeface="+mj-lt"/>
              </a:rPr>
              <a:t>Example &amp; Influence: “Proper clothing” (NASB), “modest apparel” (KJV):</a:t>
            </a:r>
          </a:p>
          <a:p>
            <a:pPr lvl="1"/>
            <a:r>
              <a:rPr lang="en-US" sz="3000" dirty="0">
                <a:solidFill>
                  <a:srgbClr val="FFFFFF"/>
                </a:solidFill>
                <a:latin typeface="+mj-lt"/>
              </a:rPr>
              <a:t>”Respectable,” “honorable” (BAGD, 445)</a:t>
            </a:r>
          </a:p>
          <a:p>
            <a:pPr lvl="1"/>
            <a:r>
              <a:rPr lang="en-US" sz="3000" dirty="0">
                <a:solidFill>
                  <a:srgbClr val="FFFFFF"/>
                </a:solidFill>
                <a:latin typeface="+mj-lt"/>
              </a:rPr>
              <a:t>“Orderly,” “decent” (Thayer, 356)</a:t>
            </a:r>
          </a:p>
          <a:p>
            <a:pPr lvl="1"/>
            <a:r>
              <a:rPr lang="en-US" sz="3000" dirty="0">
                <a:solidFill>
                  <a:srgbClr val="FFFFFF"/>
                </a:solidFill>
                <a:latin typeface="+mj-lt"/>
              </a:rPr>
              <a:t>“The well ordering is not of dress and demeanor only, but the inner life’s expressing itself in the outward life” (Trench’s Syn.)</a:t>
            </a:r>
          </a:p>
          <a:p>
            <a:endParaRPr lang="en-US" sz="3400" dirty="0">
              <a:solidFill>
                <a:srgbClr val="FFFFFF"/>
              </a:solidFill>
              <a:latin typeface="+mj-lt"/>
            </a:endParaRPr>
          </a:p>
        </p:txBody>
      </p:sp>
    </p:spTree>
    <p:extLst>
      <p:ext uri="{BB962C8B-B14F-4D97-AF65-F5344CB8AC3E}">
        <p14:creationId xmlns:p14="http://schemas.microsoft.com/office/powerpoint/2010/main" val="8504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Grace Changes Us Inside-Out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6203091" cy="3513727"/>
          </a:xfrm>
        </p:spPr>
        <p:txBody>
          <a:bodyPr>
            <a:normAutofit/>
          </a:bodyPr>
          <a:lstStyle/>
          <a:p>
            <a:r>
              <a:rPr lang="en-US" sz="3400" dirty="0">
                <a:solidFill>
                  <a:srgbClr val="FFFFFF"/>
                </a:solidFill>
                <a:latin typeface="+mj-lt"/>
              </a:rPr>
              <a:t>Your dress expresses who you are to those around you!</a:t>
            </a:r>
          </a:p>
          <a:p>
            <a:r>
              <a:rPr lang="en-US" sz="3400" dirty="0">
                <a:solidFill>
                  <a:srgbClr val="FFFFFF"/>
                </a:solidFill>
                <a:latin typeface="+mj-lt"/>
              </a:rPr>
              <a:t>Ask yourself: </a:t>
            </a:r>
          </a:p>
          <a:p>
            <a:pPr lvl="1"/>
            <a:r>
              <a:rPr lang="en-US" sz="3000" dirty="0">
                <a:solidFill>
                  <a:srgbClr val="FFFFFF"/>
                </a:solidFill>
                <a:latin typeface="+mj-lt"/>
              </a:rPr>
              <a:t>“What am I trying to accomplish by what I wear?”</a:t>
            </a:r>
          </a:p>
          <a:p>
            <a:pPr lvl="1"/>
            <a:r>
              <a:rPr lang="en-US" sz="3000" dirty="0">
                <a:solidFill>
                  <a:srgbClr val="FFFFFF"/>
                </a:solidFill>
                <a:latin typeface="+mj-lt"/>
              </a:rPr>
              <a:t>“What messages am I sending to others by what I wear?”</a:t>
            </a:r>
          </a:p>
        </p:txBody>
      </p:sp>
      <p:pic>
        <p:nvPicPr>
          <p:cNvPr id="13316" name="Picture 4" descr="Blogs for Christian Women – The Praying Woman">
            <a:extLst>
              <a:ext uri="{FF2B5EF4-FFF2-40B4-BE49-F238E27FC236}">
                <a16:creationId xmlns:a16="http://schemas.microsoft.com/office/drawing/2014/main" id="{9EB71CB9-44DA-90F4-6A03-D05B079D4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416" y="3429000"/>
            <a:ext cx="4473145" cy="3129661"/>
          </a:xfrm>
          <a:prstGeom prst="rect">
            <a:avLst/>
          </a:prstGeom>
          <a:noFill/>
          <a:effectLst>
            <a:softEdge rad="33688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Grace Changes Us Inside-Out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873946" cy="3513727"/>
          </a:xfrm>
        </p:spPr>
        <p:txBody>
          <a:bodyPr>
            <a:normAutofit fontScale="85000" lnSpcReduction="20000"/>
          </a:bodyPr>
          <a:lstStyle/>
          <a:p>
            <a:r>
              <a:rPr lang="en-US" sz="3400" dirty="0">
                <a:solidFill>
                  <a:srgbClr val="FFFFFF"/>
                </a:solidFill>
                <a:latin typeface="+mj-lt"/>
              </a:rPr>
              <a:t>Character and integrity: “Modestly” (NASB), “shamefacedness” (KJV), or “propriety” (NKJV)</a:t>
            </a:r>
          </a:p>
          <a:p>
            <a:r>
              <a:rPr lang="en-US" sz="3400" dirty="0">
                <a:solidFill>
                  <a:srgbClr val="FFFFFF"/>
                </a:solidFill>
                <a:latin typeface="+mj-lt"/>
              </a:rPr>
              <a:t>“A state of mind or attitude necessary for one to be concerned about modesty” (Pastoral Epistles, Knight)</a:t>
            </a:r>
          </a:p>
          <a:p>
            <a:r>
              <a:rPr lang="en-US" sz="3400" dirty="0">
                <a:solidFill>
                  <a:srgbClr val="FFFFFF"/>
                </a:solidFill>
                <a:latin typeface="+mj-lt"/>
              </a:rPr>
              <a:t>“A moral feeling, reverence…respect for the feeling or opinion of others or for one’s own conscience and so self-respect…sense of honor” (ibid.)</a:t>
            </a:r>
          </a:p>
          <a:p>
            <a:r>
              <a:rPr lang="en-US" sz="3400" dirty="0">
                <a:solidFill>
                  <a:srgbClr val="FFFFFF"/>
                </a:solidFill>
                <a:latin typeface="+mj-lt"/>
              </a:rPr>
              <a:t>“A sense of shame prominently objective in its reference…Modesty rooted in character” (Vine’s Dict., IV, 17)</a:t>
            </a:r>
          </a:p>
        </p:txBody>
      </p:sp>
    </p:spTree>
    <p:extLst>
      <p:ext uri="{BB962C8B-B14F-4D97-AF65-F5344CB8AC3E}">
        <p14:creationId xmlns:p14="http://schemas.microsoft.com/office/powerpoint/2010/main" val="5728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838521" y="561732"/>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Grace Changes Us Inside-Out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873946" cy="3513727"/>
          </a:xfrm>
        </p:spPr>
        <p:txBody>
          <a:bodyPr>
            <a:normAutofit/>
          </a:bodyPr>
          <a:lstStyle/>
          <a:p>
            <a:pPr marL="0" indent="0">
              <a:buNone/>
            </a:pPr>
            <a:r>
              <a:rPr lang="en-US" sz="4000" dirty="0">
                <a:solidFill>
                  <a:srgbClr val="FFFFFF"/>
                </a:solidFill>
                <a:latin typeface="+mj-lt"/>
              </a:rPr>
              <a:t>Wisdom: “Sobriety” (KJV), “Discreetly” (NASB)</a:t>
            </a:r>
          </a:p>
          <a:p>
            <a:r>
              <a:rPr lang="en-US" sz="3400" dirty="0">
                <a:solidFill>
                  <a:srgbClr val="FFFFFF"/>
                </a:solidFill>
                <a:latin typeface="+mj-lt"/>
              </a:rPr>
              <a:t>Can </a:t>
            </a:r>
            <a:r>
              <a:rPr lang="en-US" sz="3400">
                <a:solidFill>
                  <a:srgbClr val="FFFFFF"/>
                </a:solidFill>
                <a:latin typeface="+mj-lt"/>
              </a:rPr>
              <a:t>I sit, </a:t>
            </a:r>
            <a:r>
              <a:rPr lang="en-US" sz="3400" dirty="0">
                <a:solidFill>
                  <a:srgbClr val="FFFFFF"/>
                </a:solidFill>
                <a:latin typeface="+mj-lt"/>
              </a:rPr>
              <a:t>walk, sit, kneel, or bend over?</a:t>
            </a:r>
          </a:p>
          <a:p>
            <a:r>
              <a:rPr lang="en-US" sz="3400" dirty="0">
                <a:solidFill>
                  <a:srgbClr val="FFFFFF"/>
                </a:solidFill>
                <a:latin typeface="+mj-lt"/>
              </a:rPr>
              <a:t>Am I “naked” according to biblical standards?</a:t>
            </a:r>
          </a:p>
          <a:p>
            <a:r>
              <a:rPr lang="en-US" sz="3400" dirty="0">
                <a:solidFill>
                  <a:srgbClr val="FFFFFF"/>
                </a:solidFill>
                <a:latin typeface="+mj-lt"/>
              </a:rPr>
              <a:t>Does my clothing emphasize parts of my body that would tend to entice others to lust or indicate a lack of character?</a:t>
            </a:r>
          </a:p>
          <a:p>
            <a:r>
              <a:rPr lang="en-US" sz="3400" dirty="0">
                <a:solidFill>
                  <a:srgbClr val="FFFFFF"/>
                </a:solidFill>
                <a:latin typeface="+mj-lt"/>
              </a:rPr>
              <a:t>What kind of influence will my clothing have on others?</a:t>
            </a:r>
          </a:p>
          <a:p>
            <a:endParaRPr lang="en-US" sz="3400" dirty="0">
              <a:solidFill>
                <a:srgbClr val="FFFFFF"/>
              </a:solidFill>
              <a:latin typeface="+mj-lt"/>
            </a:endParaRPr>
          </a:p>
        </p:txBody>
      </p:sp>
    </p:spTree>
    <p:extLst>
      <p:ext uri="{BB962C8B-B14F-4D97-AF65-F5344CB8AC3E}">
        <p14:creationId xmlns:p14="http://schemas.microsoft.com/office/powerpoint/2010/main" val="17526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134">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5"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9C976D-8BBE-E271-AC1E-19B80AC06362}"/>
              </a:ext>
            </a:extLst>
          </p:cNvPr>
          <p:cNvSpPr>
            <a:spLocks noGrp="1"/>
          </p:cNvSpPr>
          <p:nvPr>
            <p:ph type="title"/>
          </p:nvPr>
        </p:nvSpPr>
        <p:spPr>
          <a:xfrm>
            <a:off x="630195" y="490393"/>
            <a:ext cx="10506456" cy="1919141"/>
          </a:xfrm>
        </p:spPr>
        <p:txBody>
          <a:bodyPr anchor="b">
            <a:normAutofit fontScale="90000"/>
          </a:bodyPr>
          <a:lstStyle/>
          <a:p>
            <a:r>
              <a:rPr lang="en-US" sz="8000" dirty="0">
                <a:solidFill>
                  <a:srgbClr val="FFFFFF"/>
                </a:solidFill>
              </a:rPr>
              <a:t>Message: </a:t>
            </a:r>
            <a:br>
              <a:rPr lang="en-US" sz="8000" dirty="0">
                <a:solidFill>
                  <a:srgbClr val="FFFFFF"/>
                </a:solidFill>
              </a:rPr>
            </a:br>
            <a:r>
              <a:rPr lang="en-US" sz="6700" i="1" dirty="0">
                <a:solidFill>
                  <a:srgbClr val="FFFFFF"/>
                </a:solidFill>
              </a:rPr>
              <a:t>We Can Know What is Modest</a:t>
            </a:r>
            <a:endParaRPr lang="en-US" sz="8000" i="1" dirty="0">
              <a:solidFill>
                <a:srgbClr val="FFFFFF"/>
              </a:solidFill>
            </a:endParaRPr>
          </a:p>
        </p:txBody>
      </p:sp>
      <p:sp>
        <p:nvSpPr>
          <p:cNvPr id="5126" name="Rectangle 13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7" name="Rectangle 14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D2F64-C3BA-68C6-944E-2173F5D64015}"/>
              </a:ext>
            </a:extLst>
          </p:cNvPr>
          <p:cNvSpPr>
            <a:spLocks noGrp="1"/>
          </p:cNvSpPr>
          <p:nvPr>
            <p:ph idx="1"/>
          </p:nvPr>
        </p:nvSpPr>
        <p:spPr>
          <a:xfrm>
            <a:off x="630195" y="3208348"/>
            <a:ext cx="10873946" cy="3513727"/>
          </a:xfrm>
        </p:spPr>
        <p:txBody>
          <a:bodyPr>
            <a:normAutofit/>
          </a:bodyPr>
          <a:lstStyle/>
          <a:p>
            <a:r>
              <a:rPr lang="en-US" sz="4000" dirty="0">
                <a:solidFill>
                  <a:srgbClr val="FFFFFF"/>
                </a:solidFill>
                <a:latin typeface="+mj-lt"/>
              </a:rPr>
              <a:t>The Scriptures do not restrict the biblical definition of “nakedness” to absolute nudity (Exod. 28:42; Nahum 3:5; Isa. 47:2-3; John 21:7).</a:t>
            </a:r>
          </a:p>
          <a:p>
            <a:r>
              <a:rPr lang="en-US" sz="4000" dirty="0">
                <a:solidFill>
                  <a:srgbClr val="FFFFFF"/>
                </a:solidFill>
                <a:latin typeface="+mj-lt"/>
              </a:rPr>
              <a:t>Can the Bible teach us truth both explicitly and implicitly? What about “profanity” and “giving” in the NT?</a:t>
            </a:r>
            <a:endParaRPr lang="en-US" sz="3400" dirty="0">
              <a:solidFill>
                <a:srgbClr val="FFFFFF"/>
              </a:solidFill>
              <a:latin typeface="+mj-lt"/>
            </a:endParaRPr>
          </a:p>
        </p:txBody>
      </p:sp>
    </p:spTree>
    <p:extLst>
      <p:ext uri="{BB962C8B-B14F-4D97-AF65-F5344CB8AC3E}">
        <p14:creationId xmlns:p14="http://schemas.microsoft.com/office/powerpoint/2010/main" val="145555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1965</TotalTime>
  <Words>2180</Words>
  <Application>Microsoft Macintosh PowerPoint</Application>
  <PresentationFormat>Widescreen</PresentationFormat>
  <Paragraphs>159</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Wingdings</vt:lpstr>
      <vt:lpstr>Office Theme</vt:lpstr>
      <vt:lpstr>The Messages of Modesty</vt:lpstr>
      <vt:lpstr>Crucial Question</vt:lpstr>
      <vt:lpstr>Biblical Definition</vt:lpstr>
      <vt:lpstr>Message:  Grace Changes Us Inside-Out</vt:lpstr>
      <vt:lpstr>Message:  Grace Changes Us Inside-Out</vt:lpstr>
      <vt:lpstr>Message:  Grace Changes Us Inside-Out</vt:lpstr>
      <vt:lpstr>Message:  Grace Changes Us Inside-Out</vt:lpstr>
      <vt:lpstr>Message:  Grace Changes Us Inside-Out</vt:lpstr>
      <vt:lpstr>Message:  We Can Know What is Modest</vt:lpstr>
      <vt:lpstr>Message:  We Can Know What is Modest</vt:lpstr>
      <vt:lpstr>Message:  We Can Know What is Modest</vt:lpstr>
      <vt:lpstr>Message:  We Can Know What is Modest</vt:lpstr>
      <vt:lpstr>Message:  We Can Know What is Modest</vt:lpstr>
      <vt:lpstr>Message:  We Can Know What is Modest</vt:lpstr>
      <vt:lpstr>Message:  Biblical Modesty is Relevant to Men and Women</vt:lpstr>
      <vt:lpstr>Message:  Biblical Teaching Applies to Men and Women</vt:lpstr>
      <vt:lpstr>Message:  Biblical Teaching Applies to Men and Women</vt:lpstr>
      <vt:lpstr>Message:  Biblical Teaching Applies to Men &amp; Women</vt:lpstr>
      <vt:lpstr>Message:  Biblical Teaching Applies to Men and Women Matthew 5:28; cf. Gen. 39:9, 13; 2 Tim. 2:22; Heb. 13:4</vt:lpstr>
      <vt:lpstr>Message:  Modesty Honors Marriage</vt:lpstr>
      <vt:lpstr>Message:  Modesty Honors Marriage</vt:lpstr>
      <vt:lpstr>Message:  Modesty Honors Marriage</vt:lpstr>
      <vt:lpstr>Messages of Modesty</vt:lpstr>
      <vt:lpstr>Messages of Modesty </vt:lpstr>
      <vt:lpstr>The Messages of Modesty</vt:lpstr>
      <vt:lpstr>Crucial Question</vt:lpstr>
      <vt:lpstr>Biblical Definition</vt:lpstr>
      <vt:lpstr>Messages of Modesty</vt:lpstr>
      <vt:lpstr>Message:   Freedom From a Hyper-Sexualized Culture</vt:lpstr>
      <vt:lpstr>Message:   Freedom From a Hyper-Sexualized Culture</vt:lpstr>
      <vt:lpstr>Message:   Parents Can Talk To Their Children About Grace and Holiness</vt:lpstr>
      <vt:lpstr>PowerPoint Presentation</vt:lpstr>
      <vt:lpstr>Message:   Parents Can Talk To Their Children About Grace and Holiness</vt:lpstr>
      <vt:lpstr>Message:   Parents Can Talk To Their Children  About Grace and Holiness</vt:lpstr>
      <vt:lpstr>Message:   Faithful Churches Teach on Modesty</vt:lpstr>
      <vt:lpstr>Message:   Faithful Churches Teach on Modesty</vt:lpstr>
      <vt:lpstr>Message:   Faithful Churches Teach on Modesty - Consequences of Silent Pulpits</vt:lpstr>
      <vt:lpstr>Message:   True Expression of Brotherly Love</vt:lpstr>
      <vt:lpstr>The Messages of Modesty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Messages of Modesty</dc:title>
  <dc:creator>Bruce Reeves</dc:creator>
  <cp:lastModifiedBy>Bruce Reeves</cp:lastModifiedBy>
  <cp:revision>14</cp:revision>
  <dcterms:created xsi:type="dcterms:W3CDTF">2022-04-21T15:38:57Z</dcterms:created>
  <dcterms:modified xsi:type="dcterms:W3CDTF">2022-04-23T21:53:26Z</dcterms:modified>
</cp:coreProperties>
</file>